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1"/>
  </p:notesMasterIdLst>
  <p:sldIdLst>
    <p:sldId id="289" r:id="rId2"/>
    <p:sldId id="280" r:id="rId3"/>
    <p:sldId id="339" r:id="rId4"/>
    <p:sldId id="340" r:id="rId5"/>
    <p:sldId id="384" r:id="rId6"/>
    <p:sldId id="335" r:id="rId7"/>
    <p:sldId id="341" r:id="rId8"/>
    <p:sldId id="342" r:id="rId9"/>
    <p:sldId id="359" r:id="rId10"/>
    <p:sldId id="343" r:id="rId11"/>
    <p:sldId id="344" r:id="rId12"/>
    <p:sldId id="336" r:id="rId13"/>
    <p:sldId id="385" r:id="rId14"/>
    <p:sldId id="391" r:id="rId15"/>
    <p:sldId id="392" r:id="rId16"/>
    <p:sldId id="393" r:id="rId17"/>
    <p:sldId id="345" r:id="rId18"/>
    <p:sldId id="390" r:id="rId19"/>
    <p:sldId id="388" r:id="rId20"/>
    <p:sldId id="387" r:id="rId21"/>
    <p:sldId id="389" r:id="rId22"/>
    <p:sldId id="386" r:id="rId23"/>
    <p:sldId id="360" r:id="rId24"/>
    <p:sldId id="369" r:id="rId25"/>
    <p:sldId id="350" r:id="rId26"/>
    <p:sldId id="394" r:id="rId27"/>
    <p:sldId id="397" r:id="rId28"/>
    <p:sldId id="398" r:id="rId29"/>
    <p:sldId id="368" r:id="rId30"/>
    <p:sldId id="400" r:id="rId31"/>
    <p:sldId id="337" r:id="rId32"/>
    <p:sldId id="351" r:id="rId33"/>
    <p:sldId id="399" r:id="rId34"/>
    <p:sldId id="375" r:id="rId35"/>
    <p:sldId id="353" r:id="rId36"/>
    <p:sldId id="354" r:id="rId37"/>
    <p:sldId id="402" r:id="rId38"/>
    <p:sldId id="405" r:id="rId39"/>
    <p:sldId id="406" r:id="rId40"/>
    <p:sldId id="404" r:id="rId41"/>
    <p:sldId id="408" r:id="rId42"/>
    <p:sldId id="407" r:id="rId43"/>
    <p:sldId id="411" r:id="rId44"/>
    <p:sldId id="412" r:id="rId45"/>
    <p:sldId id="414" r:id="rId46"/>
    <p:sldId id="413" r:id="rId47"/>
    <p:sldId id="415" r:id="rId48"/>
    <p:sldId id="419" r:id="rId49"/>
    <p:sldId id="418" r:id="rId50"/>
    <p:sldId id="417" r:id="rId51"/>
    <p:sldId id="416" r:id="rId52"/>
    <p:sldId id="420" r:id="rId53"/>
    <p:sldId id="421" r:id="rId54"/>
    <p:sldId id="423" r:id="rId55"/>
    <p:sldId id="422" r:id="rId56"/>
    <p:sldId id="401" r:id="rId57"/>
    <p:sldId id="355" r:id="rId58"/>
    <p:sldId id="357" r:id="rId59"/>
    <p:sldId id="403"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B5B6"/>
    <a:srgbClr val="CC141E"/>
    <a:srgbClr val="FFFFFF"/>
    <a:srgbClr val="BFE2F3"/>
    <a:srgbClr val="C31823"/>
    <a:srgbClr val="C9151E"/>
    <a:srgbClr val="E9CBBC"/>
    <a:srgbClr val="E0A487"/>
    <a:srgbClr val="D97C5B"/>
    <a:srgbClr val="D050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96619" autoAdjust="0"/>
  </p:normalViewPr>
  <p:slideViewPr>
    <p:cSldViewPr snapToGrid="0">
      <p:cViewPr varScale="1">
        <p:scale>
          <a:sx n="117" d="100"/>
          <a:sy n="117" d="100"/>
        </p:scale>
        <p:origin x="1618" y="4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1616" y="5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FE78F-58BC-423A-A341-D0065C580108}" type="datetimeFigureOut">
              <a:rPr lang="zh-CN" altLang="en-US" smtClean="0"/>
              <a:t>2026/1/6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B1CD8-9F96-4F1D-A5B8-2D9E0ECCEB3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这个重做</a:t>
            </a:r>
          </a:p>
        </p:txBody>
      </p:sp>
      <p:sp>
        <p:nvSpPr>
          <p:cNvPr id="4" name="灯片编号占位符 3"/>
          <p:cNvSpPr>
            <a:spLocks noGrp="1"/>
          </p:cNvSpPr>
          <p:nvPr>
            <p:ph type="sldNum" sz="quarter" idx="5"/>
          </p:nvPr>
        </p:nvSpPr>
        <p:spPr/>
        <p:txBody>
          <a:bodyPr/>
          <a:lstStyle/>
          <a:p>
            <a:fld id="{684B1CD8-9F96-4F1D-A5B8-2D9E0ECCEB33}" type="slidenum">
              <a:rPr lang="zh-CN" altLang="en-US" smtClean="0"/>
              <a:t>10</a:t>
            </a:fld>
            <a:endParaRPr lang="zh-CN" altLang="en-US"/>
          </a:p>
        </p:txBody>
      </p:sp>
    </p:spTree>
    <p:extLst>
      <p:ext uri="{BB962C8B-B14F-4D97-AF65-F5344CB8AC3E}">
        <p14:creationId xmlns:p14="http://schemas.microsoft.com/office/powerpoint/2010/main" val="3767632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84B1CD8-9F96-4F1D-A5B8-2D9E0ECCEB33}" type="slidenum">
              <a:rPr lang="zh-CN" altLang="en-US" smtClean="0"/>
              <a:t>14</a:t>
            </a:fld>
            <a:endParaRPr lang="zh-CN" altLang="en-US"/>
          </a:p>
        </p:txBody>
      </p:sp>
    </p:spTree>
    <p:extLst>
      <p:ext uri="{BB962C8B-B14F-4D97-AF65-F5344CB8AC3E}">
        <p14:creationId xmlns:p14="http://schemas.microsoft.com/office/powerpoint/2010/main" val="494499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628650" y="407005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hasCustomPrompt="1"/>
          </p:nvPr>
        </p:nvSpPr>
        <p:spPr>
          <a:xfrm>
            <a:off x="628650" y="5034521"/>
            <a:ext cx="7886700" cy="604299"/>
          </a:xfrm>
        </p:spPr>
        <p:txBody>
          <a:bodyPr anchor="ctr">
            <a:noAutofit/>
          </a:bodyPr>
          <a:lstStyle>
            <a:lvl1pPr algn="ctr">
              <a:defRPr lang="zh-CN" altLang="en-US" sz="28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两栏-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t>‹#›</a:t>
            </a:fld>
            <a:endParaRPr lang="en-US" altLang="zh-CN" dirty="0"/>
          </a:p>
        </p:txBody>
      </p:sp>
      <p:sp>
        <p:nvSpPr>
          <p:cNvPr id="2" name="标题 1"/>
          <p:cNvSpPr>
            <a:spLocks noGrp="1"/>
          </p:cNvSpPr>
          <p:nvPr>
            <p:ph type="title"/>
          </p:nvPr>
        </p:nvSpPr>
        <p:spPr>
          <a:xfrm>
            <a:off x="262394"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userDrawn="1"/>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文本框 5"/>
          <p:cNvSpPr txBox="1"/>
          <p:nvPr/>
        </p:nvSpPr>
        <p:spPr>
          <a:xfrm>
            <a:off x="8250027" y="313202"/>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6"/>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6" y="313202"/>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t>‹#›</a:t>
            </a:fld>
            <a:endParaRPr lang="en-US" altLang="zh-CN"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7" name="矩形 1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userDrawn="1"/>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userDrawn="1"/>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1" y="5815086"/>
            <a:ext cx="2458720" cy="650876"/>
          </a:xfrm>
          <a:prstGeom prst="rect">
            <a:avLst/>
          </a:prstGeom>
        </p:spPr>
      </p:pic>
      <p:sp>
        <p:nvSpPr>
          <p:cNvPr id="2" name="标题 1"/>
          <p:cNvSpPr>
            <a:spLocks noGrp="1"/>
          </p:cNvSpPr>
          <p:nvPr>
            <p:ph type="title"/>
          </p:nvPr>
        </p:nvSpPr>
        <p:spPr>
          <a:xfrm>
            <a:off x="469124" y="4006448"/>
            <a:ext cx="8325019" cy="1114192"/>
          </a:xfrm>
          <a:prstGeom prst="rect">
            <a:avLst/>
          </a:prstGeom>
        </p:spPr>
        <p:txBody>
          <a:bodyPr anchor="ctr">
            <a:noAutofit/>
          </a:bodyPr>
          <a:lstStyle>
            <a:lvl1pPr algn="l">
              <a:lnSpc>
                <a:spcPct val="100000"/>
              </a:lnSpc>
              <a:defRPr sz="4000" b="1">
                <a:solidFill>
                  <a:schemeClr val="bg1"/>
                </a:solidFill>
                <a:latin typeface="+mn-ea"/>
                <a:ea typeface="+mn-ea"/>
              </a:defRPr>
            </a:lvl1pPr>
          </a:lstStyle>
          <a:p>
            <a:r>
              <a:rPr lang="zh-CN" altLang="en-US" dirty="0"/>
              <a:t>单击此处编辑母版标题样式</a:t>
            </a:r>
          </a:p>
        </p:txBody>
      </p:sp>
      <p:sp>
        <p:nvSpPr>
          <p:cNvPr id="6" name="副标题 2"/>
          <p:cNvSpPr>
            <a:spLocks noGrp="1"/>
          </p:cNvSpPr>
          <p:nvPr>
            <p:ph type="subTitle" idx="1" hasCustomPrompt="1"/>
          </p:nvPr>
        </p:nvSpPr>
        <p:spPr>
          <a:xfrm>
            <a:off x="469125" y="5245248"/>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dirty="0"/>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9" name="直接连接符 8"/>
          <p:cNvCxnSpPr/>
          <p:nvPr/>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469125"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9144000" cy="3931920"/>
          </a:xfrm>
          <a:prstGeom prst="rect">
            <a:avLst/>
          </a:prstGeom>
        </p:spPr>
      </p:pic>
      <p:cxnSp>
        <p:nvCxnSpPr>
          <p:cNvPr id="11" name="直接连接符 10"/>
          <p:cNvCxnSpPr/>
          <p:nvPr userDrawn="1"/>
        </p:nvCxnSpPr>
        <p:spPr>
          <a:xfrm>
            <a:off x="0" y="3893788"/>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12546"/>
            <a:ext cx="9144000" cy="279654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991" y="4211593"/>
            <a:ext cx="3021843" cy="799946"/>
          </a:xfrm>
          <a:prstGeom prst="rect">
            <a:avLst/>
          </a:prstGeom>
        </p:spPr>
      </p:pic>
      <p:sp>
        <p:nvSpPr>
          <p:cNvPr id="3" name="标题 2"/>
          <p:cNvSpPr>
            <a:spLocks noGrp="1"/>
          </p:cNvSpPr>
          <p:nvPr>
            <p:ph type="title"/>
          </p:nvPr>
        </p:nvSpPr>
        <p:spPr>
          <a:xfrm>
            <a:off x="628650" y="1552217"/>
            <a:ext cx="7886700" cy="1325563"/>
          </a:xfrm>
          <a:prstGeom prst="rect">
            <a:avLst/>
          </a:prstGeom>
        </p:spPr>
        <p:txBody>
          <a:bodyPr anchor="ctr"/>
          <a:lstStyle>
            <a:lvl1pPr algn="ctr">
              <a:defRPr b="1">
                <a:solidFill>
                  <a:schemeClr val="bg1"/>
                </a:solidFill>
              </a:defRPr>
            </a:lvl1pPr>
          </a:lstStyle>
          <a:p>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hasCustomPrompt="1"/>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9"/>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sp>
        <p:nvSpPr>
          <p:cNvPr id="3" name="内容占位符 2"/>
          <p:cNvSpPr>
            <a:spLocks noGrp="1"/>
          </p:cNvSpPr>
          <p:nvPr>
            <p:ph sz="quarter" idx="10" hasCustomPrompt="1"/>
          </p:nvPr>
        </p:nvSpPr>
        <p:spPr>
          <a:xfrm>
            <a:off x="494026"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9" name="文本框 8"/>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0" name="灯片编号占位符 5"/>
          <p:cNvSpPr txBox="1"/>
          <p:nvPr/>
        </p:nvSpPr>
        <p:spPr>
          <a:xfrm>
            <a:off x="8697601"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z="1200" smtClean="0"/>
              <a:t>‹#›</a:t>
            </a:fld>
            <a:endParaRPr lang="zh-CN" altLang="en-US" sz="1200" dirty="0"/>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3" name="矩形 12"/>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p:nvPr userDrawn="1"/>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7" name="矩形 6"/>
          <p:cNvSpPr/>
          <p:nvPr/>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4" y="6100773"/>
            <a:ext cx="1958547" cy="518469"/>
          </a:xfrm>
          <a:prstGeom prst="rect">
            <a:avLst/>
          </a:prstGeom>
        </p:spPr>
      </p:pic>
      <p:sp>
        <p:nvSpPr>
          <p:cNvPr id="2" name="标题 1"/>
          <p:cNvSpPr>
            <a:spLocks noGrp="1"/>
          </p:cNvSpPr>
          <p:nvPr>
            <p:ph type="title"/>
          </p:nvPr>
        </p:nvSpPr>
        <p:spPr>
          <a:xfrm>
            <a:off x="323851" y="235137"/>
            <a:ext cx="6474515" cy="337358"/>
          </a:xfrm>
          <a:prstGeom prst="rect">
            <a:avLst/>
          </a:prstGeom>
        </p:spPr>
        <p:txBody>
          <a:bodyPr anchor="ctr"/>
          <a:lstStyle>
            <a:lvl1pPr>
              <a:defRPr sz="2000">
                <a:solidFill>
                  <a:schemeClr val="accent1"/>
                </a:solidFill>
                <a:effectLst>
                  <a:glow rad="25400">
                    <a:srgbClr val="BFE2F3"/>
                  </a:glow>
                </a:effectLst>
              </a:defRPr>
            </a:lvl1pPr>
          </a:lstStyle>
          <a:p>
            <a:r>
              <a:rPr lang="zh-CN" altLang="en-US"/>
              <a:t>单击此处编辑母版标题样式</a:t>
            </a:r>
            <a:endParaRPr lang="zh-CN" altLang="en-US" dirty="0"/>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10" name="矩形 9"/>
          <p:cNvSpPr/>
          <p:nvPr userDrawn="1"/>
        </p:nvSpPr>
        <p:spPr>
          <a:xfrm>
            <a:off x="0" y="5821680"/>
            <a:ext cx="9144000" cy="1036320"/>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80411"/>
            <a:ext cx="9144000" cy="51816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纯标题">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纯标题-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标题 4"/>
          <p:cNvSpPr>
            <a:spLocks noGrp="1"/>
          </p:cNvSpPr>
          <p:nvPr>
            <p:ph type="title"/>
          </p:nvPr>
        </p:nvSpPr>
        <p:spPr>
          <a:xfrm>
            <a:off x="494026" y="975602"/>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p:nvPr/>
        </p:nvSpPr>
        <p:spPr>
          <a:xfrm>
            <a:off x="8696566"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z="1200" smtClean="0"/>
              <a:t>‹#›</a:t>
            </a:fld>
            <a:endParaRPr lang="zh-CN" altLang="en-US" sz="1200"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4" name="矩形 13"/>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7" name="灯片编号占位符 5"/>
          <p:cNvSpPr txBox="1"/>
          <p:nvPr userDrawn="1"/>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t>‹#›</a:t>
            </a:fld>
            <a:endParaRPr lang="zh-CN" altLang="en-US"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7" name="矩形 6"/>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文本框 4"/>
          <p:cNvSpPr txBox="1"/>
          <p:nvPr/>
        </p:nvSpPr>
        <p:spPr>
          <a:xfrm>
            <a:off x="8250027"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1" y="313202"/>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t>‹#›</a:t>
            </a:fld>
            <a:endParaRPr lang="en-US" altLang="zh-CN"/>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两栏">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26" y="175416"/>
            <a:ext cx="1517655" cy="401413"/>
          </a:xfrm>
          <a:prstGeom prst="rect">
            <a:avLst/>
          </a:prstGeom>
        </p:spPr>
      </p:pic>
      <p:sp>
        <p:nvSpPr>
          <p:cNvPr id="15" name="矩形 14"/>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内容占位符 11"/>
          <p:cNvSpPr>
            <a:spLocks noGrp="1"/>
          </p:cNvSpPr>
          <p:nvPr>
            <p:ph sz="quarter" idx="10" hasCustomPrompt="1"/>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hasCustomPrompt="1"/>
          </p:nvPr>
        </p:nvSpPr>
        <p:spPr>
          <a:xfrm>
            <a:off x="4786314"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4"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23520"/>
            <a:ext cx="9144000" cy="336803"/>
          </a:xfrm>
          <a:prstGeom prst="rect">
            <a:avLst/>
          </a:prstGeom>
        </p:spPr>
      </p:pic>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025" y="175414"/>
            <a:ext cx="1517655" cy="401413"/>
          </a:xfrm>
          <a:prstGeom prst="rect">
            <a:avLst/>
          </a:prstGeom>
        </p:spPr>
      </p:pic>
      <p:sp>
        <p:nvSpPr>
          <p:cNvPr id="11" name="矩形 10"/>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223518"/>
            <a:ext cx="9144000" cy="33680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0" y="2"/>
            <a:ext cx="9144000" cy="665863"/>
          </a:xfrm>
          <a:prstGeom prst="rect">
            <a:avLst/>
          </a:prstGeom>
        </p:spPr>
      </p:pic>
      <p:sp>
        <p:nvSpPr>
          <p:cNvPr id="5" name="标题 1"/>
          <p:cNvSpPr txBox="1"/>
          <p:nvPr/>
        </p:nvSpPr>
        <p:spPr>
          <a:xfrm>
            <a:off x="323851"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sz="2000" dirty="0">
                <a:solidFill>
                  <a:schemeClr val="accent1"/>
                </a:solidFill>
              </a:rPr>
              <a:t>单击此处编辑母版标题样式</a:t>
            </a:r>
          </a:p>
        </p:txBody>
      </p:sp>
      <p:sp>
        <p:nvSpPr>
          <p:cNvPr id="6" name="文本占位符 5"/>
          <p:cNvSpPr>
            <a:spLocks noGrp="1"/>
          </p:cNvSpPr>
          <p:nvPr>
            <p:ph type="body" idx="1"/>
          </p:nvPr>
        </p:nvSpPr>
        <p:spPr>
          <a:xfrm>
            <a:off x="413469" y="807632"/>
            <a:ext cx="8340421" cy="586556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p:cNvSpPr/>
          <p:nvPr/>
        </p:nvSpPr>
        <p:spPr>
          <a:xfrm>
            <a:off x="0" y="6766562"/>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65863"/>
          </a:xfrm>
          <a:prstGeom prst="rect">
            <a:avLst/>
          </a:prstGeom>
        </p:spPr>
      </p:pic>
      <p:sp>
        <p:nvSpPr>
          <p:cNvPr id="9" name="标题 1"/>
          <p:cNvSpPr txBox="1"/>
          <p:nvPr userDrawn="1"/>
        </p:nvSpPr>
        <p:spPr>
          <a:xfrm>
            <a:off x="323850" y="235137"/>
            <a:ext cx="6474515" cy="337358"/>
          </a:xfrm>
          <a:prstGeom prst="rect">
            <a:avLst/>
          </a:prstGeom>
        </p:spPr>
        <p:txBody>
          <a:bodyPr anchor="ctr"/>
          <a:lstStyle>
            <a:lvl1pPr algn="l" defTabSz="914400" rtl="0" eaLnBrk="1" latinLnBrk="0" hangingPunct="1">
              <a:lnSpc>
                <a:spcPct val="90000"/>
              </a:lnSpc>
              <a:spcBef>
                <a:spcPct val="0"/>
              </a:spcBef>
              <a:buNone/>
              <a:defRPr sz="2000" kern="1200">
                <a:solidFill>
                  <a:schemeClr val="tx2"/>
                </a:solidFill>
                <a:effectLst>
                  <a:glow rad="25400">
                    <a:srgbClr val="BFE2F3"/>
                  </a:glow>
                </a:effectLst>
                <a:latin typeface="+mj-lt"/>
                <a:ea typeface="+mj-ea"/>
                <a:cs typeface="+mj-cs"/>
              </a:defRPr>
            </a:lvl1pPr>
          </a:lstStyle>
          <a:p>
            <a:r>
              <a:rPr lang="zh-CN" altLang="en-US" dirty="0">
                <a:solidFill>
                  <a:schemeClr val="accent1"/>
                </a:solidFill>
              </a:rPr>
              <a:t>单击此处编辑母版标题样式</a:t>
            </a:r>
          </a:p>
        </p:txBody>
      </p:sp>
      <p:sp>
        <p:nvSpPr>
          <p:cNvPr id="10" name="矩形 9"/>
          <p:cNvSpPr/>
          <p:nvPr userDrawn="1"/>
        </p:nvSpPr>
        <p:spPr>
          <a:xfrm>
            <a:off x="0" y="6766560"/>
            <a:ext cx="9144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6.xml"/><Relationship Id="rId5" Type="http://schemas.openxmlformats.org/officeDocument/2006/relationships/image" Target="../media/image16.gif"/><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69124" y="4027228"/>
            <a:ext cx="8325019" cy="1114192"/>
          </a:xfrm>
        </p:spPr>
        <p:txBody>
          <a:bodyPr/>
          <a:lstStyle/>
          <a:p>
            <a:pPr algn="ctr"/>
            <a:r>
              <a:rPr lang="zh-CN" altLang="en-US" dirty="0"/>
              <a:t>基于组合式无人机的阵列孔径动态合成技术研究</a:t>
            </a:r>
          </a:p>
        </p:txBody>
      </p:sp>
      <p:sp>
        <p:nvSpPr>
          <p:cNvPr id="5" name="副标题 4"/>
          <p:cNvSpPr>
            <a:spLocks noGrp="1"/>
          </p:cNvSpPr>
          <p:nvPr>
            <p:ph type="subTitle" idx="1"/>
          </p:nvPr>
        </p:nvSpPr>
        <p:spPr>
          <a:xfrm>
            <a:off x="469265" y="5561965"/>
            <a:ext cx="4774565" cy="349885"/>
          </a:xfrm>
        </p:spPr>
        <p:txBody>
          <a:bodyPr/>
          <a:lstStyle/>
          <a:p>
            <a:r>
              <a:rPr lang="zh-CN" altLang="en-US" dirty="0"/>
              <a:t>学生           金勇</a:t>
            </a:r>
          </a:p>
        </p:txBody>
      </p:sp>
      <p:sp>
        <p:nvSpPr>
          <p:cNvPr id="9" name="副标题 4"/>
          <p:cNvSpPr txBox="1"/>
          <p:nvPr/>
        </p:nvSpPr>
        <p:spPr>
          <a:xfrm>
            <a:off x="469265" y="5982970"/>
            <a:ext cx="4250690" cy="349885"/>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00000"/>
              <a:buFont typeface="Calibri" panose="020F0502020204030204" pitchFamily="34" charset="0"/>
              <a:buNone/>
              <a:defRPr lang="zh-CN" altLang="en-US" sz="2400" b="0" kern="1200">
                <a:solidFill>
                  <a:schemeClr val="bg1"/>
                </a:solidFill>
                <a:latin typeface="+mn-ea"/>
                <a:ea typeface="+mn-ea"/>
                <a:cs typeface="+mj-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zh-CN" altLang="en-US" dirty="0"/>
              <a:t>指导老师    熊箭</a:t>
            </a:r>
            <a:endParaRPr dirty="0">
              <a:ea typeface="宋体" charset="0"/>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其余关键技术</a:t>
            </a:r>
          </a:p>
        </p:txBody>
      </p:sp>
      <p:sp>
        <p:nvSpPr>
          <p:cNvPr id="5" name="内容占位符 1">
            <a:extLst>
              <a:ext uri="{FF2B5EF4-FFF2-40B4-BE49-F238E27FC236}">
                <a16:creationId xmlns:a16="http://schemas.microsoft.com/office/drawing/2014/main" id="{5D6E911B-1B03-42F1-AB91-26641FAEC1DF}"/>
              </a:ext>
            </a:extLst>
          </p:cNvPr>
          <p:cNvSpPr txBox="1">
            <a:spLocks/>
          </p:cNvSpPr>
          <p:nvPr/>
        </p:nvSpPr>
        <p:spPr>
          <a:xfrm>
            <a:off x="657198" y="1757462"/>
            <a:ext cx="3798071" cy="486383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en-US" altLang="zh-CN" sz="1600" dirty="0"/>
              <a:t>GNSS/INS</a:t>
            </a:r>
            <a:r>
              <a:rPr lang="zh-CN" altLang="en-US" sz="1600" dirty="0"/>
              <a:t>组合导航技术</a:t>
            </a:r>
            <a:endParaRPr lang="en-US" altLang="zh-CN" sz="1600" dirty="0"/>
          </a:p>
          <a:p>
            <a:pPr lvl="1">
              <a:buFont typeface="Wingdings" panose="05000000000000000000" pitchFamily="2" charset="2"/>
              <a:buChar char="ü"/>
            </a:pPr>
            <a:r>
              <a:rPr lang="en-US" altLang="zh-CN" sz="1600" dirty="0"/>
              <a:t>GNSS</a:t>
            </a:r>
            <a:r>
              <a:rPr lang="zh-CN" altLang="en-US" sz="1600" dirty="0"/>
              <a:t>提供绝对位置信息</a:t>
            </a:r>
            <a:endParaRPr lang="en-US" altLang="zh-CN" sz="1600" dirty="0"/>
          </a:p>
          <a:p>
            <a:pPr lvl="1">
              <a:buFont typeface="Wingdings" panose="05000000000000000000" pitchFamily="2" charset="2"/>
              <a:buChar char="ü"/>
            </a:pPr>
            <a:r>
              <a:rPr lang="en-US" altLang="zh-CN" sz="1600" dirty="0"/>
              <a:t>INS</a:t>
            </a:r>
            <a:r>
              <a:rPr lang="zh-CN" altLang="en-US" sz="1600" dirty="0"/>
              <a:t>提供高频率的相对运动信息</a:t>
            </a:r>
            <a:endParaRPr lang="en-US" altLang="zh-CN" sz="1600" dirty="0"/>
          </a:p>
          <a:p>
            <a:pPr lvl="1">
              <a:buFont typeface="Wingdings" panose="05000000000000000000" pitchFamily="2" charset="2"/>
              <a:buChar char="ü"/>
            </a:pPr>
            <a:r>
              <a:rPr lang="en-US" altLang="zh-CN" sz="1600" dirty="0"/>
              <a:t>RTK</a:t>
            </a:r>
            <a:r>
              <a:rPr lang="zh-CN" altLang="en-US" sz="1600" dirty="0"/>
              <a:t>定位等技术提供厘米级定位</a:t>
            </a:r>
            <a:endParaRPr lang="en-US" altLang="zh-CN" sz="1600" dirty="0"/>
          </a:p>
          <a:p>
            <a:pPr>
              <a:buFont typeface="Wingdings" panose="05000000000000000000" pitchFamily="2" charset="2"/>
              <a:buChar char="n"/>
            </a:pPr>
            <a:r>
              <a:rPr lang="zh-CN" altLang="en-US" sz="1600" dirty="0">
                <a:solidFill>
                  <a:srgbClr val="000000"/>
                </a:solidFill>
                <a:latin typeface="FandolSong-Regular-Identity-H"/>
              </a:rPr>
              <a:t>时间同步技术</a:t>
            </a:r>
            <a:endParaRPr lang="en-US" altLang="zh-CN" sz="1600" dirty="0">
              <a:solidFill>
                <a:srgbClr val="000000"/>
              </a:solidFill>
              <a:latin typeface="FandolSong-Regular-Identity-H"/>
            </a:endParaRPr>
          </a:p>
          <a:p>
            <a:pPr lvl="1">
              <a:buFont typeface="Wingdings" panose="05000000000000000000" pitchFamily="2" charset="2"/>
              <a:buChar char="ü"/>
            </a:pPr>
            <a:r>
              <a:rPr lang="zh-CN" altLang="en-US" sz="1600" b="0" i="0" dirty="0">
                <a:solidFill>
                  <a:srgbClr val="000000"/>
                </a:solidFill>
                <a:effectLst/>
                <a:latin typeface="FandolSong-Regular-Identity-H"/>
              </a:rPr>
              <a:t>硬件同步单一共享时钟</a:t>
            </a:r>
            <a:endParaRPr lang="en-US" altLang="zh-CN" sz="1600" b="0" i="0" dirty="0">
              <a:solidFill>
                <a:srgbClr val="000000"/>
              </a:solidFill>
              <a:effectLst/>
              <a:latin typeface="FandolSong-Regular-Identity-H"/>
            </a:endParaRPr>
          </a:p>
          <a:p>
            <a:pPr lvl="1">
              <a:buFont typeface="Wingdings" panose="05000000000000000000" pitchFamily="2" charset="2"/>
              <a:buChar char="ü"/>
            </a:pPr>
            <a:r>
              <a:rPr lang="en-US" altLang="zh-CN" sz="1600" b="0" i="0" dirty="0">
                <a:solidFill>
                  <a:srgbClr val="000000"/>
                </a:solidFill>
                <a:effectLst/>
                <a:latin typeface="TeXGyreTermesX-Regular-Identity-H"/>
              </a:rPr>
              <a:t>GPS/</a:t>
            </a:r>
            <a:r>
              <a:rPr lang="zh-CN" altLang="en-US" sz="1600" b="0" i="0" dirty="0">
                <a:solidFill>
                  <a:srgbClr val="000000"/>
                </a:solidFill>
                <a:effectLst/>
                <a:latin typeface="TeXGyreTermesX-Regular-Identity-H"/>
              </a:rPr>
              <a:t>北斗授时</a:t>
            </a:r>
            <a:r>
              <a:rPr lang="zh-CN" altLang="en-US" sz="1600" dirty="0"/>
              <a:t> </a:t>
            </a:r>
            <a:endParaRPr lang="en-US" altLang="zh-CN" sz="1600" b="0" i="0" dirty="0">
              <a:solidFill>
                <a:srgbClr val="000000"/>
              </a:solidFill>
              <a:effectLst/>
              <a:latin typeface="FandolSong-Regular-Identity-H"/>
            </a:endParaRPr>
          </a:p>
          <a:p>
            <a:pPr>
              <a:buFont typeface="Wingdings" panose="05000000000000000000" pitchFamily="2" charset="2"/>
              <a:buChar char="n"/>
            </a:pPr>
            <a:r>
              <a:rPr lang="zh-CN" altLang="en-US" sz="1600" b="0" i="0" dirty="0">
                <a:solidFill>
                  <a:srgbClr val="000000"/>
                </a:solidFill>
                <a:effectLst/>
                <a:latin typeface="FandolSong-Regular-Identity-H"/>
              </a:rPr>
              <a:t>能源供给与续航技术</a:t>
            </a:r>
            <a:r>
              <a:rPr lang="zh-CN" altLang="en-US" sz="1600" dirty="0"/>
              <a:t> </a:t>
            </a:r>
            <a:endParaRPr lang="en-US" altLang="zh-CN" sz="1600" dirty="0"/>
          </a:p>
          <a:p>
            <a:pPr lvl="1">
              <a:buFont typeface="Wingdings" panose="05000000000000000000" pitchFamily="2" charset="2"/>
              <a:buChar char="ü"/>
            </a:pPr>
            <a:r>
              <a:rPr lang="zh-CN" altLang="en-US" sz="1600" dirty="0"/>
              <a:t>空中换电</a:t>
            </a:r>
            <a:endParaRPr lang="en-US" altLang="zh-CN" sz="1600" dirty="0"/>
          </a:p>
          <a:p>
            <a:pPr lvl="1">
              <a:buFont typeface="Wingdings" panose="05000000000000000000" pitchFamily="2" charset="2"/>
              <a:buChar char="ü"/>
            </a:pPr>
            <a:r>
              <a:rPr lang="zh-CN" altLang="en-US" sz="1600" dirty="0"/>
              <a:t>高比能锂电池</a:t>
            </a:r>
            <a:endParaRPr lang="en-US" altLang="zh-CN" sz="1600" dirty="0"/>
          </a:p>
        </p:txBody>
      </p:sp>
      <p:sp>
        <p:nvSpPr>
          <p:cNvPr id="13" name="文本框 12">
            <a:extLst>
              <a:ext uri="{FF2B5EF4-FFF2-40B4-BE49-F238E27FC236}">
                <a16:creationId xmlns:a16="http://schemas.microsoft.com/office/drawing/2014/main" id="{DE4B43DD-2D56-4723-806D-D413D95B89B8}"/>
              </a:ext>
            </a:extLst>
          </p:cNvPr>
          <p:cNvSpPr txBox="1"/>
          <p:nvPr/>
        </p:nvSpPr>
        <p:spPr>
          <a:xfrm>
            <a:off x="4906247" y="3796204"/>
            <a:ext cx="3142034" cy="307777"/>
          </a:xfrm>
          <a:prstGeom prst="rect">
            <a:avLst/>
          </a:prstGeom>
          <a:noFill/>
        </p:spPr>
        <p:txBody>
          <a:bodyPr wrap="square">
            <a:spAutoFit/>
          </a:bodyPr>
          <a:lstStyle/>
          <a:p>
            <a:pPr algn="ctr"/>
            <a:r>
              <a:rPr lang="en-US" altLang="zh-CN" sz="1400" b="0" i="0" dirty="0">
                <a:effectLst/>
              </a:rPr>
              <a:t>GNSS</a:t>
            </a:r>
            <a:r>
              <a:rPr lang="zh-CN" altLang="en-US" sz="1400" b="0" i="0" dirty="0">
                <a:effectLst/>
              </a:rPr>
              <a:t>导航架构示意图</a:t>
            </a:r>
            <a:endParaRPr lang="zh-CN" altLang="en-US" sz="1400" dirty="0"/>
          </a:p>
        </p:txBody>
      </p:sp>
      <p:sp>
        <p:nvSpPr>
          <p:cNvPr id="14" name="文本框 13">
            <a:extLst>
              <a:ext uri="{FF2B5EF4-FFF2-40B4-BE49-F238E27FC236}">
                <a16:creationId xmlns:a16="http://schemas.microsoft.com/office/drawing/2014/main" id="{46C0E281-E8DF-4868-BA43-D48ACEE61ECE}"/>
              </a:ext>
            </a:extLst>
          </p:cNvPr>
          <p:cNvSpPr txBox="1"/>
          <p:nvPr/>
        </p:nvSpPr>
        <p:spPr>
          <a:xfrm>
            <a:off x="4183482" y="6260165"/>
            <a:ext cx="1685539" cy="307777"/>
          </a:xfrm>
          <a:prstGeom prst="rect">
            <a:avLst/>
          </a:prstGeom>
          <a:noFill/>
        </p:spPr>
        <p:txBody>
          <a:bodyPr wrap="square">
            <a:spAutoFit/>
          </a:bodyPr>
          <a:lstStyle/>
          <a:p>
            <a:pPr algn="ctr"/>
            <a:r>
              <a:rPr lang="en-US" altLang="zh-CN" sz="1400" dirty="0"/>
              <a:t>RTK</a:t>
            </a:r>
            <a:r>
              <a:rPr lang="zh-CN" altLang="en-US" sz="1400" dirty="0"/>
              <a:t>定位</a:t>
            </a:r>
          </a:p>
        </p:txBody>
      </p:sp>
      <p:sp>
        <p:nvSpPr>
          <p:cNvPr id="17" name="文本框 16">
            <a:extLst>
              <a:ext uri="{FF2B5EF4-FFF2-40B4-BE49-F238E27FC236}">
                <a16:creationId xmlns:a16="http://schemas.microsoft.com/office/drawing/2014/main" id="{C03FCBD7-D07A-4751-AF38-8C679958A12C}"/>
              </a:ext>
            </a:extLst>
          </p:cNvPr>
          <p:cNvSpPr txBox="1"/>
          <p:nvPr/>
        </p:nvSpPr>
        <p:spPr>
          <a:xfrm>
            <a:off x="6651141" y="6088790"/>
            <a:ext cx="2215048" cy="523220"/>
          </a:xfrm>
          <a:prstGeom prst="rect">
            <a:avLst/>
          </a:prstGeom>
          <a:noFill/>
        </p:spPr>
        <p:txBody>
          <a:bodyPr wrap="square">
            <a:spAutoFit/>
          </a:bodyPr>
          <a:lstStyle/>
          <a:p>
            <a:pPr algn="ctr"/>
            <a:r>
              <a:rPr lang="zh-CN" altLang="en-US" sz="1400" dirty="0"/>
              <a:t>高比能宽温域锂离子电池适配无人机顺利完成试飞</a:t>
            </a:r>
          </a:p>
        </p:txBody>
      </p:sp>
      <p:pic>
        <p:nvPicPr>
          <p:cNvPr id="1026" name="Picture 2">
            <a:extLst>
              <a:ext uri="{FF2B5EF4-FFF2-40B4-BE49-F238E27FC236}">
                <a16:creationId xmlns:a16="http://schemas.microsoft.com/office/drawing/2014/main" id="{A0B1CADB-4493-1130-443D-6A40BE9B41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5892" y="4256725"/>
            <a:ext cx="2647406" cy="16943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B1B8342-16BD-C39D-B4B3-2544C0BF11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6195" y="1585449"/>
            <a:ext cx="3382137" cy="22653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7DB3AB5A-CBEA-30BB-B955-B58FF81C6A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4872" y="4128852"/>
            <a:ext cx="2482749" cy="195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280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组合式无人机雷达系统框架</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9" name="文本框 8">
            <a:extLst>
              <a:ext uri="{FF2B5EF4-FFF2-40B4-BE49-F238E27FC236}">
                <a16:creationId xmlns:a16="http://schemas.microsoft.com/office/drawing/2014/main" id="{06E8F3A8-929C-4908-9E84-942A393F9E89}"/>
              </a:ext>
            </a:extLst>
          </p:cNvPr>
          <p:cNvSpPr txBox="1"/>
          <p:nvPr/>
        </p:nvSpPr>
        <p:spPr>
          <a:xfrm>
            <a:off x="1531767" y="1786400"/>
            <a:ext cx="430887" cy="4723553"/>
          </a:xfrm>
          <a:prstGeom prst="rect">
            <a:avLst/>
          </a:prstGeom>
          <a:noFill/>
        </p:spPr>
        <p:txBody>
          <a:bodyPr vert="eaVert" wrap="square">
            <a:spAutoFit/>
          </a:bodyPr>
          <a:lstStyle/>
          <a:p>
            <a:pPr algn="ctr"/>
            <a:r>
              <a:rPr lang="zh-CN" altLang="en-US" sz="1600" i="0" dirty="0">
                <a:solidFill>
                  <a:srgbClr val="000000"/>
                </a:solidFill>
                <a:effectLst/>
                <a:latin typeface="FandolSong-Bold-Identity-H"/>
              </a:rPr>
              <a:t>组合式无人机雷达系统架构图</a:t>
            </a:r>
            <a:endParaRPr lang="zh-CN" altLang="en-US" sz="1600" dirty="0"/>
          </a:p>
        </p:txBody>
      </p:sp>
      <p:pic>
        <p:nvPicPr>
          <p:cNvPr id="5" name="图片 4">
            <a:extLst>
              <a:ext uri="{FF2B5EF4-FFF2-40B4-BE49-F238E27FC236}">
                <a16:creationId xmlns:a16="http://schemas.microsoft.com/office/drawing/2014/main" id="{5F46C886-5173-B8CB-8FD8-5462E179B6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1864" y="1509854"/>
            <a:ext cx="4099072" cy="5348146"/>
          </a:xfrm>
          <a:prstGeom prst="rect">
            <a:avLst/>
          </a:prstGeom>
        </p:spPr>
      </p:pic>
    </p:spTree>
    <p:extLst>
      <p:ext uri="{BB962C8B-B14F-4D97-AF65-F5344CB8AC3E}">
        <p14:creationId xmlns:p14="http://schemas.microsoft.com/office/powerpoint/2010/main" val="51016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369332"/>
          </a:xfrm>
          <a:prstGeom prst="rect">
            <a:avLst/>
          </a:prstGeom>
          <a:noFill/>
        </p:spPr>
        <p:txBody>
          <a:bodyPr wrap="square" rtlCol="0">
            <a:spAutoFit/>
          </a:bodyPr>
          <a:lstStyle/>
          <a:p>
            <a:r>
              <a:rPr lang="zh-CN" altLang="en-US" b="1" dirty="0"/>
              <a:t>研究背景与意义</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9940FFF-F83D-454E-8082-495D34618534}"/>
              </a:ext>
            </a:extLst>
          </p:cNvPr>
          <p:cNvSpPr txBox="1"/>
          <p:nvPr/>
        </p:nvSpPr>
        <p:spPr>
          <a:xfrm>
            <a:off x="2915073" y="2169232"/>
            <a:ext cx="4672501" cy="369332"/>
          </a:xfrm>
          <a:prstGeom prst="rect">
            <a:avLst/>
          </a:prstGeom>
          <a:noFill/>
        </p:spPr>
        <p:txBody>
          <a:bodyPr wrap="square" rtlCol="0">
            <a:spAutoFit/>
          </a:bodyPr>
          <a:lstStyle/>
          <a:p>
            <a:r>
              <a:rPr lang="zh-CN" altLang="en-US" b="1" dirty="0"/>
              <a:t>可回收式无人机集群平台及关键技术</a:t>
            </a:r>
          </a:p>
        </p:txBody>
      </p:sp>
      <p:sp>
        <p:nvSpPr>
          <p:cNvPr id="29" name="文本框 28">
            <a:extLst>
              <a:ext uri="{FF2B5EF4-FFF2-40B4-BE49-F238E27FC236}">
                <a16:creationId xmlns:a16="http://schemas.microsoft.com/office/drawing/2014/main" id="{BA116F2E-AFF7-429E-9217-199FDF0D25ED}"/>
              </a:ext>
            </a:extLst>
          </p:cNvPr>
          <p:cNvSpPr txBox="1"/>
          <p:nvPr/>
        </p:nvSpPr>
        <p:spPr>
          <a:xfrm>
            <a:off x="2915072" y="3114680"/>
            <a:ext cx="4994488" cy="369332"/>
          </a:xfrm>
          <a:prstGeom prst="rect">
            <a:avLst/>
          </a:prstGeom>
          <a:noFill/>
        </p:spPr>
        <p:txBody>
          <a:bodyPr wrap="square" rtlCol="0">
            <a:spAutoFit/>
          </a:bodyPr>
          <a:lstStyle/>
          <a:p>
            <a:r>
              <a:rPr lang="zh-CN" altLang="en-US" b="1" dirty="0"/>
              <a:t>面向特定轨迹的组合式无人机雷达孔径扩展方法</a:t>
            </a:r>
          </a:p>
        </p:txBody>
      </p:sp>
      <p:sp>
        <p:nvSpPr>
          <p:cNvPr id="30" name="文本框 29">
            <a:extLst>
              <a:ext uri="{FF2B5EF4-FFF2-40B4-BE49-F238E27FC236}">
                <a16:creationId xmlns:a16="http://schemas.microsoft.com/office/drawing/2014/main" id="{5EB0105E-DE3A-4F4B-9AA9-63AE2D11C0A7}"/>
              </a:ext>
            </a:extLst>
          </p:cNvPr>
          <p:cNvSpPr txBox="1"/>
          <p:nvPr/>
        </p:nvSpPr>
        <p:spPr>
          <a:xfrm>
            <a:off x="2915071" y="4034654"/>
            <a:ext cx="5216557" cy="369332"/>
          </a:xfrm>
          <a:prstGeom prst="rect">
            <a:avLst/>
          </a:prstGeom>
          <a:noFill/>
        </p:spPr>
        <p:txBody>
          <a:bodyPr wrap="square" rtlCol="0">
            <a:spAutoFit/>
          </a:bodyPr>
          <a:lstStyle/>
          <a:p>
            <a:r>
              <a:rPr lang="zh-CN" altLang="en-US" b="1" dirty="0"/>
              <a:t>面向任意轨迹的组合式无人机雷达孔径扩展方法</a:t>
            </a:r>
          </a:p>
        </p:txBody>
      </p:sp>
      <p:sp>
        <p:nvSpPr>
          <p:cNvPr id="31" name="文本框 30">
            <a:extLst>
              <a:ext uri="{FF2B5EF4-FFF2-40B4-BE49-F238E27FC236}">
                <a16:creationId xmlns:a16="http://schemas.microsoft.com/office/drawing/2014/main" id="{E48273A0-9347-438F-B82D-F57C8A5B8D33}"/>
              </a:ext>
            </a:extLst>
          </p:cNvPr>
          <p:cNvSpPr txBox="1"/>
          <p:nvPr/>
        </p:nvSpPr>
        <p:spPr>
          <a:xfrm>
            <a:off x="2915073" y="4954628"/>
            <a:ext cx="4387392" cy="369332"/>
          </a:xfrm>
          <a:prstGeom prst="rect">
            <a:avLst/>
          </a:prstGeom>
          <a:noFill/>
        </p:spPr>
        <p:txBody>
          <a:bodyPr wrap="square" rtlCol="0">
            <a:spAutoFit/>
          </a:bodyPr>
          <a:lstStyle/>
          <a:p>
            <a:r>
              <a:rPr lang="zh-CN" altLang="en-US" b="1" dirty="0"/>
              <a:t>工作总结与展望</a:t>
            </a:r>
          </a:p>
        </p:txBody>
      </p:sp>
    </p:spTree>
    <p:extLst>
      <p:ext uri="{BB962C8B-B14F-4D97-AF65-F5344CB8AC3E}">
        <p14:creationId xmlns:p14="http://schemas.microsoft.com/office/powerpoint/2010/main" val="3890852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DD590-FB51-0BE9-804B-55C2B34A3CD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A4DAAD0-B883-0E08-3053-1E9270949CA2}"/>
              </a:ext>
            </a:extLst>
          </p:cNvPr>
          <p:cNvSpPr>
            <a:spLocks noGrp="1"/>
          </p:cNvSpPr>
          <p:nvPr>
            <p:ph type="title"/>
          </p:nvPr>
        </p:nvSpPr>
        <p:spPr/>
        <p:txBody>
          <a:bodyPr/>
          <a:lstStyle/>
          <a:p>
            <a:r>
              <a:rPr lang="zh-CN" altLang="en-US" dirty="0"/>
              <a:t>问题描述</a:t>
            </a:r>
          </a:p>
        </p:txBody>
      </p:sp>
      <p:sp>
        <p:nvSpPr>
          <p:cNvPr id="2" name="内容占位符 1">
            <a:extLst>
              <a:ext uri="{FF2B5EF4-FFF2-40B4-BE49-F238E27FC236}">
                <a16:creationId xmlns:a16="http://schemas.microsoft.com/office/drawing/2014/main" id="{55482AB5-16A9-805C-0ACA-A0C2F89D5A81}"/>
              </a:ext>
            </a:extLst>
          </p:cNvPr>
          <p:cNvSpPr>
            <a:spLocks noGrp="1"/>
          </p:cNvSpPr>
          <p:nvPr>
            <p:ph sz="quarter" idx="4294967295"/>
          </p:nvPr>
        </p:nvSpPr>
        <p:spPr>
          <a:xfrm>
            <a:off x="-1" y="1922463"/>
            <a:ext cx="4689567" cy="4857160"/>
          </a:xfrm>
        </p:spPr>
        <p:txBody>
          <a:bodyPr>
            <a:normAutofit/>
          </a:bodyPr>
          <a:lstStyle/>
          <a:p>
            <a:pPr>
              <a:buFont typeface="Wingdings" panose="05000000000000000000" pitchFamily="2" charset="2"/>
              <a:buChar char="n"/>
            </a:pPr>
            <a:r>
              <a:rPr lang="zh-CN" altLang="en-US" dirty="0">
                <a:solidFill>
                  <a:srgbClr val="000000"/>
                </a:solidFill>
                <a:latin typeface="FandolSong-Regular-Identity-H"/>
              </a:rPr>
              <a:t>传统阵列信号的局限</a:t>
            </a:r>
            <a:endParaRPr lang="en-US" altLang="zh-CN" b="0" i="0" dirty="0">
              <a:solidFill>
                <a:srgbClr val="000000"/>
              </a:solidFill>
              <a:effectLst/>
              <a:latin typeface="FandolSong-Regular-Identity-H"/>
            </a:endParaRPr>
          </a:p>
          <a:p>
            <a:pPr lvl="1">
              <a:buFont typeface="Wingdings" panose="05000000000000000000" pitchFamily="2" charset="2"/>
              <a:buChar char="ü"/>
            </a:pPr>
            <a:r>
              <a:rPr lang="zh-CN" altLang="en-US" sz="1600" b="0" i="0" dirty="0">
                <a:solidFill>
                  <a:srgbClr val="000000"/>
                </a:solidFill>
                <a:effectLst/>
                <a:latin typeface="FandolSong-Regular-Identity-H"/>
              </a:rPr>
              <a:t>传统阵列信号的局限</a:t>
            </a:r>
            <a:endParaRPr lang="en-US" altLang="zh-CN" sz="1600" b="0" i="0" dirty="0">
              <a:solidFill>
                <a:srgbClr val="000000"/>
              </a:solidFill>
              <a:effectLst/>
              <a:latin typeface="FandolSong-Regular-Identity-H"/>
            </a:endParaRPr>
          </a:p>
          <a:p>
            <a:pPr lvl="1">
              <a:buFont typeface="Wingdings" panose="05000000000000000000" pitchFamily="2" charset="2"/>
              <a:buChar char="ü"/>
            </a:pPr>
            <a:endParaRPr lang="en-US" altLang="zh-CN" sz="1600" dirty="0">
              <a:solidFill>
                <a:srgbClr val="000000"/>
              </a:solidFill>
              <a:latin typeface="FandolSong-Regular-Identity-H"/>
            </a:endParaRPr>
          </a:p>
          <a:p>
            <a:pPr marL="457200" lvl="1" indent="0">
              <a:buNone/>
            </a:pPr>
            <a:endParaRPr lang="en-US" altLang="zh-CN" sz="1600" dirty="0">
              <a:solidFill>
                <a:srgbClr val="000000"/>
              </a:solidFill>
              <a:latin typeface="FandolSong-Regular-Identity-H"/>
            </a:endParaRPr>
          </a:p>
          <a:p>
            <a:pPr lvl="1">
              <a:buFont typeface="Wingdings" panose="05000000000000000000" pitchFamily="2" charset="2"/>
              <a:buChar char="ü"/>
            </a:pPr>
            <a:r>
              <a:rPr lang="zh-CN" altLang="en-US" sz="1600" dirty="0">
                <a:solidFill>
                  <a:srgbClr val="000000"/>
                </a:solidFill>
                <a:latin typeface="FandolSong-Regular-Identity-H"/>
              </a:rPr>
              <a:t>能否通过运动增加有效阵元？</a:t>
            </a:r>
            <a:endParaRPr lang="en-US" altLang="zh-CN" sz="1600" dirty="0">
              <a:solidFill>
                <a:srgbClr val="000000"/>
              </a:solidFill>
              <a:latin typeface="FandolSong-Regular-Identity-H"/>
            </a:endParaRPr>
          </a:p>
          <a:p>
            <a:pPr lvl="2">
              <a:buFont typeface="Wingdings" panose="05000000000000000000" pitchFamily="2" charset="2"/>
              <a:buChar char="Ø"/>
            </a:pPr>
            <a:r>
              <a:rPr lang="zh-CN" altLang="en-US" sz="1600" dirty="0"/>
              <a:t>不同时刻的阵元如何等效为统一阵列？</a:t>
            </a:r>
            <a:endParaRPr lang="en-US" altLang="zh-CN" sz="1600" dirty="0"/>
          </a:p>
          <a:p>
            <a:pPr marL="914400" lvl="2" indent="0">
              <a:buNone/>
            </a:pPr>
            <a:br>
              <a:rPr lang="zh-CN" altLang="en-US" sz="1600" dirty="0"/>
            </a:br>
            <a:br>
              <a:rPr lang="zh-CN" altLang="en-US" sz="1600" dirty="0"/>
            </a:br>
            <a:endParaRPr lang="en-US" altLang="zh-CN" sz="1600" dirty="0">
              <a:latin typeface="华文楷体" panose="02010600040101010101" pitchFamily="2" charset="-122"/>
              <a:ea typeface="华文楷体" panose="02010600040101010101" pitchFamily="2" charset="-122"/>
            </a:endParaRPr>
          </a:p>
        </p:txBody>
      </p:sp>
      <p:sp>
        <p:nvSpPr>
          <p:cNvPr id="4" name="矩形 3">
            <a:extLst>
              <a:ext uri="{FF2B5EF4-FFF2-40B4-BE49-F238E27FC236}">
                <a16:creationId xmlns:a16="http://schemas.microsoft.com/office/drawing/2014/main" id="{20F9A856-2A96-79F8-DDB9-EBFF4CA18B2E}"/>
              </a:ext>
            </a:extLst>
          </p:cNvPr>
          <p:cNvSpPr/>
          <p:nvPr/>
        </p:nvSpPr>
        <p:spPr>
          <a:xfrm>
            <a:off x="1682932" y="2906364"/>
            <a:ext cx="1502228" cy="574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固定</a:t>
            </a:r>
            <a:r>
              <a:rPr lang="en-US" altLang="zh-CN" dirty="0"/>
              <a:t>N</a:t>
            </a:r>
            <a:r>
              <a:rPr lang="zh-CN" altLang="en-US" dirty="0"/>
              <a:t>个阵元</a:t>
            </a:r>
          </a:p>
        </p:txBody>
      </p:sp>
      <p:sp>
        <p:nvSpPr>
          <p:cNvPr id="5" name="矩形 4">
            <a:extLst>
              <a:ext uri="{FF2B5EF4-FFF2-40B4-BE49-F238E27FC236}">
                <a16:creationId xmlns:a16="http://schemas.microsoft.com/office/drawing/2014/main" id="{0B676818-FA76-ABB6-7C3B-370029E8AB81}"/>
              </a:ext>
            </a:extLst>
          </p:cNvPr>
          <p:cNvSpPr/>
          <p:nvPr/>
        </p:nvSpPr>
        <p:spPr>
          <a:xfrm>
            <a:off x="3887290" y="2906364"/>
            <a:ext cx="1502228" cy="574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固定孔径</a:t>
            </a:r>
          </a:p>
        </p:txBody>
      </p:sp>
      <p:sp>
        <p:nvSpPr>
          <p:cNvPr id="7" name="矩形 6">
            <a:extLst>
              <a:ext uri="{FF2B5EF4-FFF2-40B4-BE49-F238E27FC236}">
                <a16:creationId xmlns:a16="http://schemas.microsoft.com/office/drawing/2014/main" id="{F78DCC6C-C340-5933-DB0F-26376B62E3B5}"/>
              </a:ext>
            </a:extLst>
          </p:cNvPr>
          <p:cNvSpPr/>
          <p:nvPr/>
        </p:nvSpPr>
        <p:spPr>
          <a:xfrm>
            <a:off x="6193971" y="2906363"/>
            <a:ext cx="1502228" cy="5741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分辨率受限</a:t>
            </a:r>
          </a:p>
        </p:txBody>
      </p:sp>
      <p:cxnSp>
        <p:nvCxnSpPr>
          <p:cNvPr id="10" name="直接箭头连接符 9">
            <a:extLst>
              <a:ext uri="{FF2B5EF4-FFF2-40B4-BE49-F238E27FC236}">
                <a16:creationId xmlns:a16="http://schemas.microsoft.com/office/drawing/2014/main" id="{573179DB-262D-99F5-28DE-595EBEE44BBB}"/>
              </a:ext>
            </a:extLst>
          </p:cNvPr>
          <p:cNvCxnSpPr>
            <a:stCxn id="4" idx="3"/>
            <a:endCxn id="5" idx="1"/>
          </p:cNvCxnSpPr>
          <p:nvPr/>
        </p:nvCxnSpPr>
        <p:spPr>
          <a:xfrm>
            <a:off x="3185160" y="3193456"/>
            <a:ext cx="70213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直接箭头连接符 11">
            <a:extLst>
              <a:ext uri="{FF2B5EF4-FFF2-40B4-BE49-F238E27FC236}">
                <a16:creationId xmlns:a16="http://schemas.microsoft.com/office/drawing/2014/main" id="{2F7EEF9B-8F21-55A7-8FEF-2889BC082D50}"/>
              </a:ext>
            </a:extLst>
          </p:cNvPr>
          <p:cNvCxnSpPr>
            <a:stCxn id="5" idx="3"/>
            <a:endCxn id="7" idx="1"/>
          </p:cNvCxnSpPr>
          <p:nvPr/>
        </p:nvCxnSpPr>
        <p:spPr>
          <a:xfrm flipV="1">
            <a:off x="5389518" y="3193455"/>
            <a:ext cx="80445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直接箭头连接符 16">
            <a:extLst>
              <a:ext uri="{FF2B5EF4-FFF2-40B4-BE49-F238E27FC236}">
                <a16:creationId xmlns:a16="http://schemas.microsoft.com/office/drawing/2014/main" id="{CD3A1489-F85A-BA22-C1CF-C721D65CDAE7}"/>
              </a:ext>
            </a:extLst>
          </p:cNvPr>
          <p:cNvCxnSpPr/>
          <p:nvPr/>
        </p:nvCxnSpPr>
        <p:spPr>
          <a:xfrm>
            <a:off x="4754880" y="4101737"/>
            <a:ext cx="10368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文本框 17">
            <a:extLst>
              <a:ext uri="{FF2B5EF4-FFF2-40B4-BE49-F238E27FC236}">
                <a16:creationId xmlns:a16="http://schemas.microsoft.com/office/drawing/2014/main" id="{1D886C0C-70AA-4918-607C-D25D824EC6DA}"/>
              </a:ext>
            </a:extLst>
          </p:cNvPr>
          <p:cNvSpPr txBox="1"/>
          <p:nvPr/>
        </p:nvSpPr>
        <p:spPr>
          <a:xfrm>
            <a:off x="5963193" y="3917071"/>
            <a:ext cx="2390503" cy="369332"/>
          </a:xfrm>
          <a:prstGeom prst="rect">
            <a:avLst/>
          </a:prstGeom>
          <a:noFill/>
        </p:spPr>
        <p:txBody>
          <a:bodyPr wrap="square" rtlCol="0">
            <a:spAutoFit/>
          </a:bodyPr>
          <a:lstStyle/>
          <a:p>
            <a:r>
              <a:rPr lang="zh-CN" altLang="en-US" dirty="0"/>
              <a:t>尝试重合对齐阵元</a:t>
            </a:r>
          </a:p>
        </p:txBody>
      </p:sp>
      <p:sp>
        <p:nvSpPr>
          <p:cNvPr id="19" name="矩形 18">
            <a:extLst>
              <a:ext uri="{FF2B5EF4-FFF2-40B4-BE49-F238E27FC236}">
                <a16:creationId xmlns:a16="http://schemas.microsoft.com/office/drawing/2014/main" id="{8C4ADC84-92D3-8106-73F6-B914D715EAF0}"/>
              </a:ext>
            </a:extLst>
          </p:cNvPr>
          <p:cNvSpPr/>
          <p:nvPr/>
        </p:nvSpPr>
        <p:spPr>
          <a:xfrm>
            <a:off x="2344782" y="5003074"/>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63646B1-22DE-9A8F-48AB-78B62E938A70}"/>
              </a:ext>
            </a:extLst>
          </p:cNvPr>
          <p:cNvSpPr/>
          <p:nvPr/>
        </p:nvSpPr>
        <p:spPr>
          <a:xfrm>
            <a:off x="2788920" y="5003073"/>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74EEF22-C317-2C50-175C-1D4075F9486F}"/>
              </a:ext>
            </a:extLst>
          </p:cNvPr>
          <p:cNvSpPr/>
          <p:nvPr/>
        </p:nvSpPr>
        <p:spPr>
          <a:xfrm>
            <a:off x="3233058" y="5003071"/>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D6E131A-51BE-296A-BD2B-01E6B0CEB411}"/>
              </a:ext>
            </a:extLst>
          </p:cNvPr>
          <p:cNvSpPr/>
          <p:nvPr/>
        </p:nvSpPr>
        <p:spPr>
          <a:xfrm>
            <a:off x="3677196" y="5000727"/>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54A4EDA-8C28-A81D-E489-51D61C5AA097}"/>
              </a:ext>
            </a:extLst>
          </p:cNvPr>
          <p:cNvSpPr/>
          <p:nvPr/>
        </p:nvSpPr>
        <p:spPr>
          <a:xfrm>
            <a:off x="4121334" y="5000730"/>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7304C1A-A8B4-E840-40A0-BDB10276996C}"/>
              </a:ext>
            </a:extLst>
          </p:cNvPr>
          <p:cNvSpPr/>
          <p:nvPr/>
        </p:nvSpPr>
        <p:spPr>
          <a:xfrm>
            <a:off x="4565472" y="5000729"/>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78D9F7F-8B30-A77B-8250-F09514EEA631}"/>
              </a:ext>
            </a:extLst>
          </p:cNvPr>
          <p:cNvSpPr/>
          <p:nvPr/>
        </p:nvSpPr>
        <p:spPr>
          <a:xfrm>
            <a:off x="5009610" y="5000727"/>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1B9FE6E0-E99C-3C6F-73C2-CB13E4843FAB}"/>
              </a:ext>
            </a:extLst>
          </p:cNvPr>
          <p:cNvSpPr/>
          <p:nvPr/>
        </p:nvSpPr>
        <p:spPr>
          <a:xfrm>
            <a:off x="5453748" y="5003071"/>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0DF06A3-67C4-5833-4D8B-CE026BB8BAF8}"/>
              </a:ext>
            </a:extLst>
          </p:cNvPr>
          <p:cNvSpPr/>
          <p:nvPr/>
        </p:nvSpPr>
        <p:spPr>
          <a:xfrm>
            <a:off x="5897886" y="5000727"/>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668C854-666A-5393-B9A4-F9B6F0431F6C}"/>
              </a:ext>
            </a:extLst>
          </p:cNvPr>
          <p:cNvSpPr/>
          <p:nvPr/>
        </p:nvSpPr>
        <p:spPr>
          <a:xfrm>
            <a:off x="6342024" y="5000726"/>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655C4A6-1D21-B308-ACAE-E6F604CA2BF5}"/>
              </a:ext>
            </a:extLst>
          </p:cNvPr>
          <p:cNvSpPr/>
          <p:nvPr/>
        </p:nvSpPr>
        <p:spPr>
          <a:xfrm>
            <a:off x="6786162" y="5000724"/>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4F606BD-F92F-8C01-9A74-E6CDBD8622C4}"/>
              </a:ext>
            </a:extLst>
          </p:cNvPr>
          <p:cNvSpPr/>
          <p:nvPr/>
        </p:nvSpPr>
        <p:spPr>
          <a:xfrm>
            <a:off x="7230300" y="5000723"/>
            <a:ext cx="444138" cy="431075"/>
          </a:xfrm>
          <a:prstGeom prst="rect">
            <a:avLst/>
          </a:prstGeom>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左大括号 30">
            <a:extLst>
              <a:ext uri="{FF2B5EF4-FFF2-40B4-BE49-F238E27FC236}">
                <a16:creationId xmlns:a16="http://schemas.microsoft.com/office/drawing/2014/main" id="{570A644C-6C11-D1B1-0EB2-8005F642C122}"/>
              </a:ext>
            </a:extLst>
          </p:cNvPr>
          <p:cNvSpPr/>
          <p:nvPr/>
        </p:nvSpPr>
        <p:spPr>
          <a:xfrm rot="16200000">
            <a:off x="3402057" y="4597304"/>
            <a:ext cx="189412" cy="185982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左大括号 31">
            <a:extLst>
              <a:ext uri="{FF2B5EF4-FFF2-40B4-BE49-F238E27FC236}">
                <a16:creationId xmlns:a16="http://schemas.microsoft.com/office/drawing/2014/main" id="{92477A5D-BEA6-DEE6-CF92-6D440DE896CF}"/>
              </a:ext>
            </a:extLst>
          </p:cNvPr>
          <p:cNvSpPr/>
          <p:nvPr/>
        </p:nvSpPr>
        <p:spPr>
          <a:xfrm rot="16200000">
            <a:off x="4722495" y="4789968"/>
            <a:ext cx="189412" cy="185982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左大括号 32">
            <a:extLst>
              <a:ext uri="{FF2B5EF4-FFF2-40B4-BE49-F238E27FC236}">
                <a16:creationId xmlns:a16="http://schemas.microsoft.com/office/drawing/2014/main" id="{4DDFBDF4-171E-BE6D-1C6D-DC735D659483}"/>
              </a:ext>
            </a:extLst>
          </p:cNvPr>
          <p:cNvSpPr/>
          <p:nvPr/>
        </p:nvSpPr>
        <p:spPr>
          <a:xfrm rot="16200000">
            <a:off x="6066884" y="4607100"/>
            <a:ext cx="189412" cy="185982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77B80B0C-8797-923A-88E2-E4F11547EE3A}"/>
              </a:ext>
            </a:extLst>
          </p:cNvPr>
          <p:cNvSpPr txBox="1"/>
          <p:nvPr/>
        </p:nvSpPr>
        <p:spPr>
          <a:xfrm>
            <a:off x="3341911" y="5629919"/>
            <a:ext cx="450669" cy="369332"/>
          </a:xfrm>
          <a:prstGeom prst="rect">
            <a:avLst/>
          </a:prstGeom>
          <a:noFill/>
        </p:spPr>
        <p:txBody>
          <a:bodyPr wrap="square" rtlCol="0">
            <a:spAutoFit/>
          </a:bodyPr>
          <a:lstStyle/>
          <a:p>
            <a:r>
              <a:rPr lang="en-US" altLang="zh-CN" dirty="0"/>
              <a:t>t</a:t>
            </a:r>
            <a:r>
              <a:rPr lang="en-US" altLang="zh-CN" sz="1100" dirty="0"/>
              <a:t>0</a:t>
            </a:r>
            <a:endParaRPr lang="zh-CN" altLang="en-US" sz="1100" dirty="0"/>
          </a:p>
        </p:txBody>
      </p:sp>
      <p:sp>
        <p:nvSpPr>
          <p:cNvPr id="36" name="文本框 35">
            <a:extLst>
              <a:ext uri="{FF2B5EF4-FFF2-40B4-BE49-F238E27FC236}">
                <a16:creationId xmlns:a16="http://schemas.microsoft.com/office/drawing/2014/main" id="{4B0C663E-194B-EE73-0860-BA32774DAB04}"/>
              </a:ext>
            </a:extLst>
          </p:cNvPr>
          <p:cNvSpPr txBox="1"/>
          <p:nvPr/>
        </p:nvSpPr>
        <p:spPr>
          <a:xfrm>
            <a:off x="4680107" y="5804480"/>
            <a:ext cx="450669" cy="369332"/>
          </a:xfrm>
          <a:prstGeom prst="rect">
            <a:avLst/>
          </a:prstGeom>
          <a:noFill/>
        </p:spPr>
        <p:txBody>
          <a:bodyPr wrap="square" rtlCol="0">
            <a:spAutoFit/>
          </a:bodyPr>
          <a:lstStyle/>
          <a:p>
            <a:r>
              <a:rPr lang="en-US" altLang="zh-CN" dirty="0"/>
              <a:t>t</a:t>
            </a:r>
            <a:r>
              <a:rPr lang="en-US" altLang="zh-CN" sz="1100" dirty="0"/>
              <a:t>1</a:t>
            </a:r>
            <a:endParaRPr lang="zh-CN" altLang="en-US" sz="1100" dirty="0"/>
          </a:p>
        </p:txBody>
      </p:sp>
      <p:sp>
        <p:nvSpPr>
          <p:cNvPr id="37" name="文本框 36">
            <a:extLst>
              <a:ext uri="{FF2B5EF4-FFF2-40B4-BE49-F238E27FC236}">
                <a16:creationId xmlns:a16="http://schemas.microsoft.com/office/drawing/2014/main" id="{4239F461-F0F7-7D74-AFD4-2E8F526AF615}"/>
              </a:ext>
            </a:extLst>
          </p:cNvPr>
          <p:cNvSpPr txBox="1"/>
          <p:nvPr/>
        </p:nvSpPr>
        <p:spPr>
          <a:xfrm>
            <a:off x="6018303" y="5639875"/>
            <a:ext cx="450669" cy="369332"/>
          </a:xfrm>
          <a:prstGeom prst="rect">
            <a:avLst/>
          </a:prstGeom>
          <a:noFill/>
        </p:spPr>
        <p:txBody>
          <a:bodyPr wrap="square" rtlCol="0">
            <a:spAutoFit/>
          </a:bodyPr>
          <a:lstStyle/>
          <a:p>
            <a:r>
              <a:rPr lang="en-US" altLang="zh-CN" dirty="0"/>
              <a:t>t</a:t>
            </a:r>
            <a:r>
              <a:rPr lang="en-US" altLang="zh-CN" sz="1100" dirty="0"/>
              <a:t>2</a:t>
            </a:r>
            <a:endParaRPr lang="zh-CN" altLang="en-US" sz="1100" dirty="0"/>
          </a:p>
        </p:txBody>
      </p:sp>
      <p:sp>
        <p:nvSpPr>
          <p:cNvPr id="6" name="左大括号 5">
            <a:extLst>
              <a:ext uri="{FF2B5EF4-FFF2-40B4-BE49-F238E27FC236}">
                <a16:creationId xmlns:a16="http://schemas.microsoft.com/office/drawing/2014/main" id="{1BBFE169-9A15-28D6-3568-29567565B70D}"/>
              </a:ext>
            </a:extLst>
          </p:cNvPr>
          <p:cNvSpPr/>
          <p:nvPr/>
        </p:nvSpPr>
        <p:spPr>
          <a:xfrm rot="5400000">
            <a:off x="4023593" y="4629379"/>
            <a:ext cx="195482" cy="53121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左大括号 7">
            <a:extLst>
              <a:ext uri="{FF2B5EF4-FFF2-40B4-BE49-F238E27FC236}">
                <a16:creationId xmlns:a16="http://schemas.microsoft.com/office/drawing/2014/main" id="{22D692C7-A8AE-839D-8F37-7323678FFE1C}"/>
              </a:ext>
            </a:extLst>
          </p:cNvPr>
          <p:cNvSpPr/>
          <p:nvPr/>
        </p:nvSpPr>
        <p:spPr>
          <a:xfrm rot="5400000">
            <a:off x="5344027" y="4625699"/>
            <a:ext cx="195482" cy="53121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677C76A-3CD8-FF08-3BA6-EBA818326231}"/>
              </a:ext>
            </a:extLst>
          </p:cNvPr>
          <p:cNvSpPr txBox="1"/>
          <p:nvPr/>
        </p:nvSpPr>
        <p:spPr>
          <a:xfrm>
            <a:off x="3677196" y="4534931"/>
            <a:ext cx="931280" cy="261610"/>
          </a:xfrm>
          <a:prstGeom prst="rect">
            <a:avLst/>
          </a:prstGeom>
          <a:noFill/>
        </p:spPr>
        <p:txBody>
          <a:bodyPr wrap="square" rtlCol="0">
            <a:spAutoFit/>
          </a:bodyPr>
          <a:lstStyle/>
          <a:p>
            <a:r>
              <a:rPr lang="zh-CN" altLang="en-US" sz="1100" dirty="0"/>
              <a:t>重合的阵元</a:t>
            </a:r>
          </a:p>
        </p:txBody>
      </p:sp>
      <p:sp>
        <p:nvSpPr>
          <p:cNvPr id="11" name="文本框 10">
            <a:extLst>
              <a:ext uri="{FF2B5EF4-FFF2-40B4-BE49-F238E27FC236}">
                <a16:creationId xmlns:a16="http://schemas.microsoft.com/office/drawing/2014/main" id="{F75632A0-B9CE-D0ED-E5DF-CC9A1AD9390E}"/>
              </a:ext>
            </a:extLst>
          </p:cNvPr>
          <p:cNvSpPr txBox="1"/>
          <p:nvPr/>
        </p:nvSpPr>
        <p:spPr>
          <a:xfrm>
            <a:off x="5009610" y="4524091"/>
            <a:ext cx="931280" cy="261610"/>
          </a:xfrm>
          <a:prstGeom prst="rect">
            <a:avLst/>
          </a:prstGeom>
          <a:noFill/>
        </p:spPr>
        <p:txBody>
          <a:bodyPr wrap="square" rtlCol="0">
            <a:spAutoFit/>
          </a:bodyPr>
          <a:lstStyle/>
          <a:p>
            <a:r>
              <a:rPr lang="zh-CN" altLang="en-US" sz="1100" dirty="0"/>
              <a:t>重合的阵元</a:t>
            </a:r>
          </a:p>
        </p:txBody>
      </p:sp>
    </p:spTree>
    <p:extLst>
      <p:ext uri="{BB962C8B-B14F-4D97-AF65-F5344CB8AC3E}">
        <p14:creationId xmlns:p14="http://schemas.microsoft.com/office/powerpoint/2010/main" val="2588181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B53DB-B70B-EE41-B2CB-45E3616C0F4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0F3F2469-B298-BC55-8366-4BD43F67B3CC}"/>
              </a:ext>
            </a:extLst>
          </p:cNvPr>
          <p:cNvSpPr>
            <a:spLocks noGrp="1"/>
          </p:cNvSpPr>
          <p:nvPr>
            <p:ph type="title"/>
          </p:nvPr>
        </p:nvSpPr>
        <p:spPr/>
        <p:txBody>
          <a:bodyPr/>
          <a:lstStyle/>
          <a:p>
            <a:r>
              <a:rPr lang="zh-CN" altLang="en-US" dirty="0"/>
              <a:t>符号表示</a:t>
            </a:r>
          </a:p>
        </p:txBody>
      </p:sp>
      <p:sp>
        <p:nvSpPr>
          <p:cNvPr id="2" name="内容占位符 1">
            <a:extLst>
              <a:ext uri="{FF2B5EF4-FFF2-40B4-BE49-F238E27FC236}">
                <a16:creationId xmlns:a16="http://schemas.microsoft.com/office/drawing/2014/main" id="{700E9BEB-F5F7-D9F2-2A91-6EFD3E126B26}"/>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4" name="内容占位符 1">
            <a:extLst>
              <a:ext uri="{FF2B5EF4-FFF2-40B4-BE49-F238E27FC236}">
                <a16:creationId xmlns:a16="http://schemas.microsoft.com/office/drawing/2014/main" id="{325A60E5-ECB3-64D3-2118-4A4E0EA7A865}"/>
              </a:ext>
            </a:extLst>
          </p:cNvPr>
          <p:cNvSpPr txBox="1">
            <a:spLocks/>
          </p:cNvSpPr>
          <p:nvPr/>
        </p:nvSpPr>
        <p:spPr>
          <a:xfrm>
            <a:off x="457425" y="1680529"/>
            <a:ext cx="4032581" cy="5108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en-US" altLang="zh-CN" dirty="0">
                <a:solidFill>
                  <a:srgbClr val="000000"/>
                </a:solidFill>
                <a:latin typeface="FandolSong-Regular-Identity-H"/>
              </a:rPr>
              <a:t>RDC</a:t>
            </a:r>
            <a:r>
              <a:rPr lang="zh-CN" altLang="en-US" dirty="0">
                <a:solidFill>
                  <a:srgbClr val="000000"/>
                </a:solidFill>
                <a:latin typeface="FandolSong-Regular-Identity-H"/>
              </a:rPr>
              <a:t>矩阵定义</a:t>
            </a:r>
            <a:br>
              <a:rPr lang="zh-CN" altLang="en-US" sz="800" dirty="0"/>
            </a:br>
            <a:endParaRPr lang="en-US" altLang="zh-CN" sz="100"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C4B7497-AB02-67F2-BBB4-92E042CE74AC}"/>
                  </a:ext>
                </a:extLst>
              </p:cNvPr>
              <p:cNvSpPr txBox="1"/>
              <p:nvPr/>
            </p:nvSpPr>
            <p:spPr>
              <a:xfrm>
                <a:off x="4886058" y="2484625"/>
                <a:ext cx="3911776" cy="2308324"/>
              </a:xfrm>
              <a:prstGeom prst="rect">
                <a:avLst/>
              </a:prstGeom>
              <a:noFill/>
            </p:spPr>
            <p:txBody>
              <a:bodyPr wrap="square">
                <a:spAutoFit/>
              </a:bodyPr>
              <a:lstStyle/>
              <a:p>
                <a:pPr marL="342900" indent="-342900">
                  <a:buFont typeface="+mj-lt"/>
                  <a:buAutoNum type="arabicPeriod"/>
                </a:pPr>
                <a:r>
                  <a:rPr lang="zh-CN" altLang="en-US" dirty="0">
                    <a:solidFill>
                      <a:srgbClr val="000000"/>
                    </a:solidFill>
                    <a:latin typeface="TeXGyreTermesX-Regular-Identity-H"/>
                  </a:rPr>
                  <a:t>单</a:t>
                </a:r>
                <a:r>
                  <a:rPr lang="en-US" altLang="zh-CN" dirty="0">
                    <a:solidFill>
                      <a:srgbClr val="000000"/>
                    </a:solidFill>
                    <a:latin typeface="TeXGyreTermesX-Regular-Identity-H"/>
                  </a:rPr>
                  <a:t>chirp</a:t>
                </a:r>
                <a:r>
                  <a:rPr lang="zh-CN" altLang="en-US" dirty="0">
                    <a:solidFill>
                      <a:srgbClr val="000000"/>
                    </a:solidFill>
                    <a:latin typeface="TeXGyreTermesX-Regular-Identity-H"/>
                  </a:rPr>
                  <a:t> </a:t>
                </a:r>
                <a:r>
                  <a:rPr lang="en-US" altLang="zh-CN" dirty="0">
                    <a:solidFill>
                      <a:srgbClr val="000000"/>
                    </a:solidFill>
                    <a:latin typeface="TeXGyreTermesX-Regular-Identity-H"/>
                  </a:rPr>
                  <a:t>FMCW</a:t>
                </a:r>
                <a:r>
                  <a:rPr lang="zh-CN" altLang="en-US" dirty="0">
                    <a:solidFill>
                      <a:srgbClr val="000000"/>
                    </a:solidFill>
                    <a:latin typeface="TeXGyreTermesX-Regular-Identity-H"/>
                  </a:rPr>
                  <a:t>信号基础模型</a:t>
                </a: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r>
                  <a:rPr lang="zh-CN" altLang="en-US" dirty="0">
                    <a:solidFill>
                      <a:srgbClr val="000000"/>
                    </a:solidFill>
                    <a:latin typeface="TeXGyreTermesX-Regular-Identity-H"/>
                  </a:rPr>
                  <a:t>完整信号模型，其中</a:t>
                </a:r>
                <a14:m>
                  <m:oMath xmlns:m="http://schemas.openxmlformats.org/officeDocument/2006/math">
                    <m:r>
                      <m:rPr>
                        <m:nor/>
                      </m:rPr>
                      <a:rPr lang="en-US" altLang="zh-CN" dirty="0">
                        <a:solidFill>
                          <a:srgbClr val="000000"/>
                        </a:solidFill>
                        <a:latin typeface="TeXGyreTermesX-Regular-Identity-H"/>
                      </a:rPr>
                      <m:t>t</m:t>
                    </m:r>
                    <m:r>
                      <m:rPr>
                        <m:nor/>
                      </m:rPr>
                      <a:rPr lang="en-US" altLang="zh-CN" dirty="0">
                        <a:solidFill>
                          <a:srgbClr val="000000"/>
                        </a:solidFill>
                        <a:latin typeface="TeXGyreTermesX-Regular-Identity-H"/>
                      </a:rPr>
                      <m:t>’</m:t>
                    </m:r>
                  </m:oMath>
                </a14:m>
                <a:r>
                  <a:rPr lang="zh-CN" altLang="en-US" dirty="0">
                    <a:solidFill>
                      <a:srgbClr val="000000"/>
                    </a:solidFill>
                    <a:latin typeface="TeXGyreTermesX-Regular-Identity-H"/>
                  </a:rPr>
                  <a:t>为快时间索引，</a:t>
                </a:r>
                <a14:m>
                  <m:oMath xmlns:m="http://schemas.openxmlformats.org/officeDocument/2006/math">
                    <m:r>
                      <a:rPr lang="en-US" altLang="zh-CN" i="1" dirty="0" smtClean="0">
                        <a:solidFill>
                          <a:srgbClr val="000000"/>
                        </a:solidFill>
                        <a:latin typeface="Cambria Math" panose="02040503050406030204" pitchFamily="18" charset="0"/>
                      </a:rPr>
                      <m:t>𝑙</m:t>
                    </m:r>
                  </m:oMath>
                </a14:m>
                <a:r>
                  <a:rPr lang="zh-CN" altLang="en-US" dirty="0">
                    <a:solidFill>
                      <a:srgbClr val="000000"/>
                    </a:solidFill>
                    <a:latin typeface="TeXGyreTermesX-Regular-Identity-H"/>
                  </a:rPr>
                  <a:t>为慢时间索引</a:t>
                </a: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r>
                  <a:rPr lang="en-US" altLang="zh-CN" dirty="0">
                    <a:solidFill>
                      <a:srgbClr val="000000"/>
                    </a:solidFill>
                    <a:latin typeface="TeXGyreTermesX-Regular-Identity-H"/>
                  </a:rPr>
                  <a:t>MIMO</a:t>
                </a:r>
                <a:r>
                  <a:rPr lang="zh-CN" altLang="en-US" dirty="0">
                    <a:solidFill>
                      <a:srgbClr val="000000"/>
                    </a:solidFill>
                    <a:latin typeface="TeXGyreTermesX-Regular-Identity-H"/>
                  </a:rPr>
                  <a:t>阵列的回波信号，表示第</a:t>
                </a:r>
                <a:r>
                  <a:rPr lang="en-US" altLang="zh-CN" dirty="0">
                    <a:solidFill>
                      <a:srgbClr val="000000"/>
                    </a:solidFill>
                    <a:latin typeface="TeXGyreTermesX-Regular-Identity-H"/>
                  </a:rPr>
                  <a:t>k</a:t>
                </a:r>
                <a:r>
                  <a:rPr lang="zh-CN" altLang="en-US" dirty="0">
                    <a:solidFill>
                      <a:srgbClr val="000000"/>
                    </a:solidFill>
                    <a:latin typeface="TeXGyreTermesX-Regular-Identity-H"/>
                  </a:rPr>
                  <a:t>个目标第</a:t>
                </a:r>
                <a:r>
                  <a:rPr lang="en-US" altLang="zh-CN" dirty="0">
                    <a:solidFill>
                      <a:srgbClr val="000000"/>
                    </a:solidFill>
                    <a:latin typeface="TeXGyreTermesX-Regular-Identity-H"/>
                  </a:rPr>
                  <a:t>l</a:t>
                </a:r>
                <a:r>
                  <a:rPr lang="zh-CN" altLang="en-US" dirty="0">
                    <a:solidFill>
                      <a:srgbClr val="000000"/>
                    </a:solidFill>
                    <a:latin typeface="TeXGyreTermesX-Regular-Identity-H"/>
                  </a:rPr>
                  <a:t>个周期内第</a:t>
                </a:r>
                <a:r>
                  <a:rPr lang="en-US" altLang="zh-CN" dirty="0">
                    <a:solidFill>
                      <a:srgbClr val="000000"/>
                    </a:solidFill>
                    <a:latin typeface="TeXGyreTermesX-Regular-Identity-H"/>
                  </a:rPr>
                  <a:t>p</a:t>
                </a:r>
                <a:r>
                  <a:rPr lang="zh-CN" altLang="en-US" dirty="0">
                    <a:solidFill>
                      <a:srgbClr val="000000"/>
                    </a:solidFill>
                    <a:latin typeface="TeXGyreTermesX-Regular-Identity-H"/>
                  </a:rPr>
                  <a:t>个接受单元的叠加</a:t>
                </a:r>
                <a:endParaRPr lang="en-US" altLang="zh-CN" i="1" dirty="0">
                  <a:solidFill>
                    <a:srgbClr val="000000"/>
                  </a:solidFill>
                  <a:latin typeface="TeXGyreTermesX-Regular-Identity-H"/>
                </a:endParaRPr>
              </a:p>
            </p:txBody>
          </p:sp>
        </mc:Choice>
        <mc:Fallback xmlns="">
          <p:sp>
            <p:nvSpPr>
              <p:cNvPr id="12" name="文本框 11">
                <a:extLst>
                  <a:ext uri="{FF2B5EF4-FFF2-40B4-BE49-F238E27FC236}">
                    <a16:creationId xmlns:a16="http://schemas.microsoft.com/office/drawing/2014/main" id="{4C4B7497-AB02-67F2-BBB4-92E042CE74AC}"/>
                  </a:ext>
                </a:extLst>
              </p:cNvPr>
              <p:cNvSpPr txBox="1">
                <a:spLocks noRot="1" noChangeAspect="1" noMove="1" noResize="1" noEditPoints="1" noAdjustHandles="1" noChangeArrowheads="1" noChangeShapeType="1" noTextEdit="1"/>
              </p:cNvSpPr>
              <p:nvPr/>
            </p:nvSpPr>
            <p:spPr>
              <a:xfrm>
                <a:off x="4886058" y="2484625"/>
                <a:ext cx="3911776" cy="2308324"/>
              </a:xfrm>
              <a:prstGeom prst="rect">
                <a:avLst/>
              </a:prstGeom>
              <a:blipFill>
                <a:blip r:embed="rId3"/>
                <a:stretch>
                  <a:fillRect l="-1404" t="-1587" r="-1248" b="-3439"/>
                </a:stretch>
              </a:blipFill>
            </p:spPr>
            <p:txBody>
              <a:bodyPr/>
              <a:lstStyle/>
              <a:p>
                <a:r>
                  <a:rPr lang="zh-CN" altLang="en-US">
                    <a:noFill/>
                  </a:rPr>
                  <a:t> </a:t>
                </a:r>
              </a:p>
            </p:txBody>
          </p:sp>
        </mc:Fallback>
      </mc:AlternateContent>
      <p:pic>
        <p:nvPicPr>
          <p:cNvPr id="7" name="图片 6" descr="图片包含 公司名称&#10;&#10;AI 生成的内容可能不正确。">
            <a:extLst>
              <a:ext uri="{FF2B5EF4-FFF2-40B4-BE49-F238E27FC236}">
                <a16:creationId xmlns:a16="http://schemas.microsoft.com/office/drawing/2014/main" id="{4864C348-6D6D-CAA0-2C23-569A5CEFA3F6}"/>
              </a:ext>
            </a:extLst>
          </p:cNvPr>
          <p:cNvPicPr>
            <a:picLocks noChangeAspect="1"/>
          </p:cNvPicPr>
          <p:nvPr/>
        </p:nvPicPr>
        <p:blipFill>
          <a:blip r:embed="rId4"/>
          <a:stretch>
            <a:fillRect/>
          </a:stretch>
        </p:blipFill>
        <p:spPr>
          <a:xfrm>
            <a:off x="1121044" y="2494575"/>
            <a:ext cx="3000288" cy="380682"/>
          </a:xfrm>
          <a:prstGeom prst="rect">
            <a:avLst/>
          </a:prstGeom>
        </p:spPr>
      </p:pic>
      <p:pic>
        <p:nvPicPr>
          <p:cNvPr id="11" name="图片 10" descr="卡通人物&#10;&#10;AI 生成的内容可能不正确。">
            <a:extLst>
              <a:ext uri="{FF2B5EF4-FFF2-40B4-BE49-F238E27FC236}">
                <a16:creationId xmlns:a16="http://schemas.microsoft.com/office/drawing/2014/main" id="{AD47463B-1ECC-6BD4-8175-375114808D90}"/>
              </a:ext>
            </a:extLst>
          </p:cNvPr>
          <p:cNvPicPr>
            <a:picLocks noChangeAspect="1"/>
          </p:cNvPicPr>
          <p:nvPr/>
        </p:nvPicPr>
        <p:blipFill>
          <a:blip r:embed="rId5"/>
          <a:stretch>
            <a:fillRect/>
          </a:stretch>
        </p:blipFill>
        <p:spPr>
          <a:xfrm>
            <a:off x="1121044" y="3106719"/>
            <a:ext cx="2927577" cy="510852"/>
          </a:xfrm>
          <a:prstGeom prst="rect">
            <a:avLst/>
          </a:prstGeom>
        </p:spPr>
      </p:pic>
      <p:pic>
        <p:nvPicPr>
          <p:cNvPr id="14" name="图片 13" descr="文本, 信件&#10;&#10;AI 生成的内容可能不正确。">
            <a:extLst>
              <a:ext uri="{FF2B5EF4-FFF2-40B4-BE49-F238E27FC236}">
                <a16:creationId xmlns:a16="http://schemas.microsoft.com/office/drawing/2014/main" id="{28ECB690-FED0-8C22-4D72-F61BF9B03F17}"/>
              </a:ext>
            </a:extLst>
          </p:cNvPr>
          <p:cNvPicPr>
            <a:picLocks noChangeAspect="1"/>
          </p:cNvPicPr>
          <p:nvPr/>
        </p:nvPicPr>
        <p:blipFill>
          <a:blip r:embed="rId6"/>
          <a:stretch>
            <a:fillRect/>
          </a:stretch>
        </p:blipFill>
        <p:spPr>
          <a:xfrm>
            <a:off x="314057" y="3804169"/>
            <a:ext cx="4257943" cy="579644"/>
          </a:xfrm>
          <a:prstGeom prst="rect">
            <a:avLst/>
          </a:prstGeom>
        </p:spPr>
      </p:pic>
      <p:sp>
        <p:nvSpPr>
          <p:cNvPr id="35" name="左大括号 34">
            <a:extLst>
              <a:ext uri="{FF2B5EF4-FFF2-40B4-BE49-F238E27FC236}">
                <a16:creationId xmlns:a16="http://schemas.microsoft.com/office/drawing/2014/main" id="{5A291450-53A0-BAE8-F2A7-229A28FED9AF}"/>
              </a:ext>
            </a:extLst>
          </p:cNvPr>
          <p:cNvSpPr/>
          <p:nvPr/>
        </p:nvSpPr>
        <p:spPr>
          <a:xfrm rot="16200000">
            <a:off x="2324372" y="4900939"/>
            <a:ext cx="189412" cy="185982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左大括号 35">
            <a:extLst>
              <a:ext uri="{FF2B5EF4-FFF2-40B4-BE49-F238E27FC236}">
                <a16:creationId xmlns:a16="http://schemas.microsoft.com/office/drawing/2014/main" id="{F61BD63D-5A9D-7E38-120F-1B269484E911}"/>
              </a:ext>
            </a:extLst>
          </p:cNvPr>
          <p:cNvSpPr/>
          <p:nvPr/>
        </p:nvSpPr>
        <p:spPr>
          <a:xfrm rot="16200000">
            <a:off x="4197660" y="4903281"/>
            <a:ext cx="189412" cy="185982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左大括号 36">
            <a:extLst>
              <a:ext uri="{FF2B5EF4-FFF2-40B4-BE49-F238E27FC236}">
                <a16:creationId xmlns:a16="http://schemas.microsoft.com/office/drawing/2014/main" id="{62014999-FD15-B3F1-2F83-14DF5116C0EF}"/>
              </a:ext>
            </a:extLst>
          </p:cNvPr>
          <p:cNvSpPr/>
          <p:nvPr/>
        </p:nvSpPr>
        <p:spPr>
          <a:xfrm rot="16200000">
            <a:off x="6094924" y="4912853"/>
            <a:ext cx="189412" cy="185982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E03DE337-9A4E-7172-614F-47D93383BB52}"/>
              </a:ext>
            </a:extLst>
          </p:cNvPr>
          <p:cNvSpPr txBox="1"/>
          <p:nvPr/>
        </p:nvSpPr>
        <p:spPr>
          <a:xfrm>
            <a:off x="1686715" y="5921530"/>
            <a:ext cx="1573999" cy="369332"/>
          </a:xfrm>
          <a:prstGeom prst="rect">
            <a:avLst/>
          </a:prstGeom>
          <a:noFill/>
        </p:spPr>
        <p:txBody>
          <a:bodyPr wrap="square" rtlCol="0">
            <a:spAutoFit/>
          </a:bodyPr>
          <a:lstStyle/>
          <a:p>
            <a:r>
              <a:rPr lang="zh-CN" altLang="en-US" dirty="0"/>
              <a:t>单快拍周期</a:t>
            </a:r>
          </a:p>
        </p:txBody>
      </p:sp>
      <p:sp>
        <p:nvSpPr>
          <p:cNvPr id="41" name="左大括号 40">
            <a:extLst>
              <a:ext uri="{FF2B5EF4-FFF2-40B4-BE49-F238E27FC236}">
                <a16:creationId xmlns:a16="http://schemas.microsoft.com/office/drawing/2014/main" id="{5136DF5D-C0CD-01F2-9E50-A1849949E2F8}"/>
              </a:ext>
            </a:extLst>
          </p:cNvPr>
          <p:cNvSpPr/>
          <p:nvPr/>
        </p:nvSpPr>
        <p:spPr>
          <a:xfrm rot="5400000">
            <a:off x="1996816" y="5029978"/>
            <a:ext cx="210430" cy="122572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139DB636-0E34-9D80-EE47-672D0774EB78}"/>
              </a:ext>
            </a:extLst>
          </p:cNvPr>
          <p:cNvSpPr txBox="1"/>
          <p:nvPr/>
        </p:nvSpPr>
        <p:spPr>
          <a:xfrm>
            <a:off x="1465095" y="5141323"/>
            <a:ext cx="1452104" cy="369332"/>
          </a:xfrm>
          <a:prstGeom prst="rect">
            <a:avLst/>
          </a:prstGeom>
          <a:noFill/>
        </p:spPr>
        <p:txBody>
          <a:bodyPr wrap="square" rtlCol="0">
            <a:spAutoFit/>
          </a:bodyPr>
          <a:lstStyle/>
          <a:p>
            <a:r>
              <a:rPr lang="zh-CN" altLang="en-US" dirty="0"/>
              <a:t>单</a:t>
            </a:r>
            <a:r>
              <a:rPr lang="en-US" altLang="zh-CN" dirty="0"/>
              <a:t>chirp</a:t>
            </a:r>
            <a:r>
              <a:rPr lang="zh-CN" altLang="en-US" dirty="0"/>
              <a:t>信号</a:t>
            </a:r>
          </a:p>
        </p:txBody>
      </p:sp>
      <p:cxnSp>
        <p:nvCxnSpPr>
          <p:cNvPr id="46" name="直接箭头连接符 45">
            <a:extLst>
              <a:ext uri="{FF2B5EF4-FFF2-40B4-BE49-F238E27FC236}">
                <a16:creationId xmlns:a16="http://schemas.microsoft.com/office/drawing/2014/main" id="{5D0CA81B-BBD8-602A-90B8-BCEBDE07963C}"/>
              </a:ext>
            </a:extLst>
          </p:cNvPr>
          <p:cNvCxnSpPr>
            <a:cxnSpLocks/>
          </p:cNvCxnSpPr>
          <p:nvPr/>
        </p:nvCxnSpPr>
        <p:spPr>
          <a:xfrm flipV="1">
            <a:off x="902177" y="5736143"/>
            <a:ext cx="6530589" cy="78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7" name="文本框 46">
            <a:extLst>
              <a:ext uri="{FF2B5EF4-FFF2-40B4-BE49-F238E27FC236}">
                <a16:creationId xmlns:a16="http://schemas.microsoft.com/office/drawing/2014/main" id="{EE21DC9C-AD46-9656-620E-F7084E510F82}"/>
              </a:ext>
            </a:extLst>
          </p:cNvPr>
          <p:cNvSpPr txBox="1"/>
          <p:nvPr/>
        </p:nvSpPr>
        <p:spPr>
          <a:xfrm>
            <a:off x="7486745" y="5564222"/>
            <a:ext cx="450669" cy="369332"/>
          </a:xfrm>
          <a:prstGeom prst="rect">
            <a:avLst/>
          </a:prstGeom>
          <a:noFill/>
        </p:spPr>
        <p:txBody>
          <a:bodyPr wrap="square" rtlCol="0">
            <a:spAutoFit/>
          </a:bodyPr>
          <a:lstStyle/>
          <a:p>
            <a:r>
              <a:rPr lang="en-US" altLang="zh-CN" dirty="0"/>
              <a:t>t</a:t>
            </a:r>
            <a:endParaRPr lang="zh-CN" altLang="en-US" sz="1100" dirty="0"/>
          </a:p>
        </p:txBody>
      </p:sp>
      <p:sp>
        <p:nvSpPr>
          <p:cNvPr id="48" name="左大括号 47">
            <a:extLst>
              <a:ext uri="{FF2B5EF4-FFF2-40B4-BE49-F238E27FC236}">
                <a16:creationId xmlns:a16="http://schemas.microsoft.com/office/drawing/2014/main" id="{E4A14D32-2CF1-071F-BDE4-43E71EF247D3}"/>
              </a:ext>
            </a:extLst>
          </p:cNvPr>
          <p:cNvSpPr/>
          <p:nvPr/>
        </p:nvSpPr>
        <p:spPr>
          <a:xfrm rot="5400000">
            <a:off x="3887862" y="5004845"/>
            <a:ext cx="210430" cy="122572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左大括号 48">
            <a:extLst>
              <a:ext uri="{FF2B5EF4-FFF2-40B4-BE49-F238E27FC236}">
                <a16:creationId xmlns:a16="http://schemas.microsoft.com/office/drawing/2014/main" id="{75A766DE-6608-7638-8EAE-B1D28326A15C}"/>
              </a:ext>
            </a:extLst>
          </p:cNvPr>
          <p:cNvSpPr/>
          <p:nvPr/>
        </p:nvSpPr>
        <p:spPr>
          <a:xfrm rot="5400000">
            <a:off x="5778908" y="5011455"/>
            <a:ext cx="210430" cy="122572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C3C2B49D-00E1-A647-FCD9-D7576EEC05B5}"/>
                  </a:ext>
                </a:extLst>
              </p:cNvPr>
              <p:cNvSpPr txBox="1"/>
              <p:nvPr/>
            </p:nvSpPr>
            <p:spPr>
              <a:xfrm>
                <a:off x="324449" y="5273510"/>
                <a:ext cx="9254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zh-CN" altLang="en-US" dirty="0">
                          <a:solidFill>
                            <a:srgbClr val="000000"/>
                          </a:solidFill>
                          <a:latin typeface="TeXGyreTermesX-Regular-Identity-H"/>
                        </a:rPr>
                        <m:t>快时间</m:t>
                      </m:r>
                      <m:r>
                        <m:rPr>
                          <m:nor/>
                        </m:rPr>
                        <a:rPr kumimoji="0" lang="en-US" altLang="zh-CN" sz="1800" b="0" i="0" u="none" strike="noStrike" kern="1200" cap="none" spc="0" normalizeH="0" baseline="0" noProof="0" dirty="0" smtClean="0">
                          <a:ln>
                            <a:noFill/>
                          </a:ln>
                          <a:solidFill>
                            <a:srgbClr val="000000"/>
                          </a:solidFill>
                          <a:effectLst/>
                          <a:uLnTx/>
                          <a:uFillTx/>
                          <a:latin typeface="TeXGyreTermesX-Regular-Identity-H"/>
                          <a:ea typeface="等线"/>
                          <a:cs typeface="+mn-cs"/>
                        </a:rPr>
                        <m:t>t</m:t>
                      </m:r>
                      <m:r>
                        <m:rPr>
                          <m:nor/>
                        </m:rPr>
                        <a:rPr kumimoji="0" lang="en-US" altLang="zh-CN" sz="1800" b="0" i="0" u="none" strike="noStrike" kern="1200" cap="none" spc="0" normalizeH="0" baseline="0" noProof="0" dirty="0" smtClean="0">
                          <a:ln>
                            <a:noFill/>
                          </a:ln>
                          <a:solidFill>
                            <a:srgbClr val="000000"/>
                          </a:solidFill>
                          <a:effectLst/>
                          <a:uLnTx/>
                          <a:uFillTx/>
                          <a:latin typeface="TeXGyreTermesX-Regular-Identity-H"/>
                          <a:ea typeface="等线"/>
                          <a:cs typeface="+mn-cs"/>
                        </a:rPr>
                        <m:t>’</m:t>
                      </m:r>
                    </m:oMath>
                  </m:oMathPara>
                </a14:m>
                <a:endParaRPr lang="zh-CN" altLang="en-US" sz="1100" dirty="0"/>
              </a:p>
            </p:txBody>
          </p:sp>
        </mc:Choice>
        <mc:Fallback xmlns="">
          <p:sp>
            <p:nvSpPr>
              <p:cNvPr id="51" name="文本框 50">
                <a:extLst>
                  <a:ext uri="{FF2B5EF4-FFF2-40B4-BE49-F238E27FC236}">
                    <a16:creationId xmlns:a16="http://schemas.microsoft.com/office/drawing/2014/main" id="{C3C2B49D-00E1-A647-FCD9-D7576EEC05B5}"/>
                  </a:ext>
                </a:extLst>
              </p:cNvPr>
              <p:cNvSpPr txBox="1">
                <a:spLocks noRot="1" noChangeAspect="1" noMove="1" noResize="1" noEditPoints="1" noAdjustHandles="1" noChangeArrowheads="1" noChangeShapeType="1" noTextEdit="1"/>
              </p:cNvSpPr>
              <p:nvPr/>
            </p:nvSpPr>
            <p:spPr>
              <a:xfrm>
                <a:off x="324449" y="5273510"/>
                <a:ext cx="925498" cy="369332"/>
              </a:xfrm>
              <a:prstGeom prst="rect">
                <a:avLst/>
              </a:prstGeom>
              <a:blipFill>
                <a:blip r:embed="rId7"/>
                <a:stretch>
                  <a:fillRect l="-1974" r="-7895"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3539B98-C6B7-876F-D52B-7243E2AE3AB7}"/>
                  </a:ext>
                </a:extLst>
              </p:cNvPr>
              <p:cNvSpPr txBox="1"/>
              <p:nvPr/>
            </p:nvSpPr>
            <p:spPr>
              <a:xfrm>
                <a:off x="274673" y="5830849"/>
                <a:ext cx="1055229" cy="369332"/>
              </a:xfrm>
              <a:prstGeom prst="rect">
                <a:avLst/>
              </a:prstGeom>
              <a:noFill/>
            </p:spPr>
            <p:txBody>
              <a:bodyPr wrap="square">
                <a:spAutoFit/>
              </a:bodyPr>
              <a:lstStyle/>
              <a:p>
                <a:r>
                  <a:rPr lang="zh-CN" altLang="en-US" dirty="0">
                    <a:solidFill>
                      <a:srgbClr val="000000"/>
                    </a:solidFill>
                    <a:latin typeface="TeXGyreTermesX-Regular-Identity-H"/>
                  </a:rPr>
                  <a:t>慢时间</a:t>
                </a:r>
                <a14:m>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𝑙</m:t>
                    </m:r>
                  </m:oMath>
                </a14:m>
                <a:endParaRPr lang="zh-CN" altLang="en-US" dirty="0"/>
              </a:p>
            </p:txBody>
          </p:sp>
        </mc:Choice>
        <mc:Fallback xmlns="">
          <p:sp>
            <p:nvSpPr>
              <p:cNvPr id="55" name="文本框 54">
                <a:extLst>
                  <a:ext uri="{FF2B5EF4-FFF2-40B4-BE49-F238E27FC236}">
                    <a16:creationId xmlns:a16="http://schemas.microsoft.com/office/drawing/2014/main" id="{A3539B98-C6B7-876F-D52B-7243E2AE3AB7}"/>
                  </a:ext>
                </a:extLst>
              </p:cNvPr>
              <p:cNvSpPr txBox="1">
                <a:spLocks noRot="1" noChangeAspect="1" noMove="1" noResize="1" noEditPoints="1" noAdjustHandles="1" noChangeArrowheads="1" noChangeShapeType="1" noTextEdit="1"/>
              </p:cNvSpPr>
              <p:nvPr/>
            </p:nvSpPr>
            <p:spPr>
              <a:xfrm>
                <a:off x="274673" y="5830849"/>
                <a:ext cx="1055229" cy="369332"/>
              </a:xfrm>
              <a:prstGeom prst="rect">
                <a:avLst/>
              </a:prstGeom>
              <a:blipFill>
                <a:blip r:embed="rId8"/>
                <a:stretch>
                  <a:fillRect l="-4624" t="-10000" b="-26667"/>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F8A171F6-796B-9F11-A170-90CFAB8706F6}"/>
              </a:ext>
            </a:extLst>
          </p:cNvPr>
          <p:cNvSpPr txBox="1"/>
          <p:nvPr/>
        </p:nvSpPr>
        <p:spPr>
          <a:xfrm>
            <a:off x="3412231" y="5101594"/>
            <a:ext cx="1452104" cy="369332"/>
          </a:xfrm>
          <a:prstGeom prst="rect">
            <a:avLst/>
          </a:prstGeom>
          <a:noFill/>
        </p:spPr>
        <p:txBody>
          <a:bodyPr wrap="square" rtlCol="0">
            <a:spAutoFit/>
          </a:bodyPr>
          <a:lstStyle/>
          <a:p>
            <a:r>
              <a:rPr lang="zh-CN" altLang="en-US" dirty="0"/>
              <a:t>单</a:t>
            </a:r>
            <a:r>
              <a:rPr lang="en-US" altLang="zh-CN" dirty="0"/>
              <a:t>chirp</a:t>
            </a:r>
            <a:r>
              <a:rPr lang="zh-CN" altLang="en-US" dirty="0"/>
              <a:t>信号</a:t>
            </a:r>
          </a:p>
        </p:txBody>
      </p:sp>
      <p:sp>
        <p:nvSpPr>
          <p:cNvPr id="57" name="文本框 56">
            <a:extLst>
              <a:ext uri="{FF2B5EF4-FFF2-40B4-BE49-F238E27FC236}">
                <a16:creationId xmlns:a16="http://schemas.microsoft.com/office/drawing/2014/main" id="{C75F17FA-9351-C458-4754-2D2CAE47AFD3}"/>
              </a:ext>
            </a:extLst>
          </p:cNvPr>
          <p:cNvSpPr txBox="1"/>
          <p:nvPr/>
        </p:nvSpPr>
        <p:spPr>
          <a:xfrm>
            <a:off x="5251938" y="5082614"/>
            <a:ext cx="1452104" cy="369332"/>
          </a:xfrm>
          <a:prstGeom prst="rect">
            <a:avLst/>
          </a:prstGeom>
          <a:noFill/>
        </p:spPr>
        <p:txBody>
          <a:bodyPr wrap="square" rtlCol="0">
            <a:spAutoFit/>
          </a:bodyPr>
          <a:lstStyle/>
          <a:p>
            <a:r>
              <a:rPr lang="zh-CN" altLang="en-US" dirty="0"/>
              <a:t>单</a:t>
            </a:r>
            <a:r>
              <a:rPr lang="en-US" altLang="zh-CN" dirty="0"/>
              <a:t>chirp</a:t>
            </a:r>
            <a:r>
              <a:rPr lang="zh-CN" altLang="en-US" dirty="0"/>
              <a:t>信号</a:t>
            </a:r>
          </a:p>
        </p:txBody>
      </p:sp>
      <p:sp>
        <p:nvSpPr>
          <p:cNvPr id="58" name="文本框 57">
            <a:extLst>
              <a:ext uri="{FF2B5EF4-FFF2-40B4-BE49-F238E27FC236}">
                <a16:creationId xmlns:a16="http://schemas.microsoft.com/office/drawing/2014/main" id="{478378AA-46B9-8362-6679-4B5AF72E004A}"/>
              </a:ext>
            </a:extLst>
          </p:cNvPr>
          <p:cNvSpPr txBox="1"/>
          <p:nvPr/>
        </p:nvSpPr>
        <p:spPr>
          <a:xfrm>
            <a:off x="3698482" y="5948412"/>
            <a:ext cx="1573999" cy="369332"/>
          </a:xfrm>
          <a:prstGeom prst="rect">
            <a:avLst/>
          </a:prstGeom>
          <a:noFill/>
        </p:spPr>
        <p:txBody>
          <a:bodyPr wrap="square" rtlCol="0">
            <a:spAutoFit/>
          </a:bodyPr>
          <a:lstStyle/>
          <a:p>
            <a:r>
              <a:rPr lang="zh-CN" altLang="en-US" dirty="0"/>
              <a:t>单快拍周期</a:t>
            </a:r>
          </a:p>
        </p:txBody>
      </p:sp>
      <p:sp>
        <p:nvSpPr>
          <p:cNvPr id="59" name="文本框 58">
            <a:extLst>
              <a:ext uri="{FF2B5EF4-FFF2-40B4-BE49-F238E27FC236}">
                <a16:creationId xmlns:a16="http://schemas.microsoft.com/office/drawing/2014/main" id="{4FAB329D-4908-F61C-CA64-FFA9078EECB6}"/>
              </a:ext>
            </a:extLst>
          </p:cNvPr>
          <p:cNvSpPr txBox="1"/>
          <p:nvPr/>
        </p:nvSpPr>
        <p:spPr>
          <a:xfrm>
            <a:off x="5545542" y="5950267"/>
            <a:ext cx="1573999" cy="369332"/>
          </a:xfrm>
          <a:prstGeom prst="rect">
            <a:avLst/>
          </a:prstGeom>
          <a:noFill/>
        </p:spPr>
        <p:txBody>
          <a:bodyPr wrap="square" rtlCol="0">
            <a:spAutoFit/>
          </a:bodyPr>
          <a:lstStyle/>
          <a:p>
            <a:r>
              <a:rPr lang="zh-CN" altLang="en-US" dirty="0"/>
              <a:t>单快拍周期</a:t>
            </a:r>
          </a:p>
        </p:txBody>
      </p:sp>
    </p:spTree>
    <p:extLst>
      <p:ext uri="{BB962C8B-B14F-4D97-AF65-F5344CB8AC3E}">
        <p14:creationId xmlns:p14="http://schemas.microsoft.com/office/powerpoint/2010/main" val="1920861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03485-D0FA-0529-5D8D-61BDD022E234}"/>
            </a:ext>
          </a:extLst>
        </p:cNvPr>
        <p:cNvGrpSpPr/>
        <p:nvPr/>
      </p:nvGrpSpPr>
      <p:grpSpPr>
        <a:xfrm>
          <a:off x="0" y="0"/>
          <a:ext cx="0" cy="0"/>
          <a:chOff x="0" y="0"/>
          <a:chExt cx="0" cy="0"/>
        </a:xfrm>
      </p:grpSpPr>
      <p:pic>
        <p:nvPicPr>
          <p:cNvPr id="20" name="图片 19" descr="手机屏幕截图&#10;&#10;AI 生成的内容可能不正确。">
            <a:extLst>
              <a:ext uri="{FF2B5EF4-FFF2-40B4-BE49-F238E27FC236}">
                <a16:creationId xmlns:a16="http://schemas.microsoft.com/office/drawing/2014/main" id="{63493FEA-EB35-0F57-6484-27380D95F5FE}"/>
              </a:ext>
            </a:extLst>
          </p:cNvPr>
          <p:cNvPicPr>
            <a:picLocks noChangeAspect="1"/>
          </p:cNvPicPr>
          <p:nvPr/>
        </p:nvPicPr>
        <p:blipFill>
          <a:blip r:embed="rId2"/>
          <a:stretch>
            <a:fillRect/>
          </a:stretch>
        </p:blipFill>
        <p:spPr>
          <a:xfrm>
            <a:off x="1121044" y="4978858"/>
            <a:ext cx="2616461" cy="779147"/>
          </a:xfrm>
          <a:prstGeom prst="rect">
            <a:avLst/>
          </a:prstGeom>
        </p:spPr>
      </p:pic>
      <p:sp>
        <p:nvSpPr>
          <p:cNvPr id="3" name="标题 2">
            <a:extLst>
              <a:ext uri="{FF2B5EF4-FFF2-40B4-BE49-F238E27FC236}">
                <a16:creationId xmlns:a16="http://schemas.microsoft.com/office/drawing/2014/main" id="{896E2904-F0BA-29F1-5B09-2594399FB873}"/>
              </a:ext>
            </a:extLst>
          </p:cNvPr>
          <p:cNvSpPr>
            <a:spLocks noGrp="1"/>
          </p:cNvSpPr>
          <p:nvPr>
            <p:ph type="title"/>
          </p:nvPr>
        </p:nvSpPr>
        <p:spPr/>
        <p:txBody>
          <a:bodyPr/>
          <a:lstStyle/>
          <a:p>
            <a:r>
              <a:rPr lang="zh-CN" altLang="en-US" dirty="0"/>
              <a:t>符号表示</a:t>
            </a:r>
          </a:p>
        </p:txBody>
      </p:sp>
      <p:sp>
        <p:nvSpPr>
          <p:cNvPr id="2" name="内容占位符 1">
            <a:extLst>
              <a:ext uri="{FF2B5EF4-FFF2-40B4-BE49-F238E27FC236}">
                <a16:creationId xmlns:a16="http://schemas.microsoft.com/office/drawing/2014/main" id="{0EAD9D8C-7E6C-9CAD-91E9-5EB6B011419F}"/>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4" name="内容占位符 1">
            <a:extLst>
              <a:ext uri="{FF2B5EF4-FFF2-40B4-BE49-F238E27FC236}">
                <a16:creationId xmlns:a16="http://schemas.microsoft.com/office/drawing/2014/main" id="{0A2A9F96-020E-1855-EA20-16C8BE399CAA}"/>
              </a:ext>
            </a:extLst>
          </p:cNvPr>
          <p:cNvSpPr txBox="1">
            <a:spLocks/>
          </p:cNvSpPr>
          <p:nvPr/>
        </p:nvSpPr>
        <p:spPr>
          <a:xfrm>
            <a:off x="457425" y="1680529"/>
            <a:ext cx="4032581" cy="635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en-US" altLang="zh-CN" dirty="0">
                <a:solidFill>
                  <a:srgbClr val="000000"/>
                </a:solidFill>
                <a:latin typeface="FandolSong-Regular-Identity-H"/>
              </a:rPr>
              <a:t>RDC</a:t>
            </a:r>
            <a:r>
              <a:rPr lang="zh-CN" altLang="en-US" dirty="0">
                <a:solidFill>
                  <a:srgbClr val="000000"/>
                </a:solidFill>
                <a:latin typeface="FandolSong-Regular-Identity-H"/>
              </a:rPr>
              <a:t>矩阵定义</a:t>
            </a:r>
            <a:br>
              <a:rPr lang="zh-CN" altLang="en-US" sz="1600" dirty="0"/>
            </a:br>
            <a:br>
              <a:rPr lang="zh-CN" altLang="en-US" sz="800" dirty="0"/>
            </a:br>
            <a:endParaRPr lang="en-US" altLang="zh-CN" sz="100"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06A9B69-8CF7-14A2-6498-831E4EF93745}"/>
                  </a:ext>
                </a:extLst>
              </p:cNvPr>
              <p:cNvSpPr txBox="1"/>
              <p:nvPr/>
            </p:nvSpPr>
            <p:spPr>
              <a:xfrm>
                <a:off x="4886058" y="2484625"/>
                <a:ext cx="3911776" cy="4524315"/>
              </a:xfrm>
              <a:prstGeom prst="rect">
                <a:avLst/>
              </a:prstGeom>
              <a:noFill/>
            </p:spPr>
            <p:txBody>
              <a:bodyPr wrap="square">
                <a:spAutoFit/>
              </a:bodyPr>
              <a:lstStyle/>
              <a:p>
                <a:pPr marL="342900" indent="-342900">
                  <a:buFont typeface="+mj-lt"/>
                  <a:buAutoNum type="arabicPeriod"/>
                </a:pPr>
                <a:r>
                  <a:rPr lang="zh-CN" altLang="en-US" dirty="0">
                    <a:solidFill>
                      <a:srgbClr val="000000"/>
                    </a:solidFill>
                    <a:latin typeface="TeXGyreTermesX-Regular-Identity-H"/>
                  </a:rPr>
                  <a:t>单</a:t>
                </a:r>
                <a:r>
                  <a:rPr lang="en-US" altLang="zh-CN" dirty="0">
                    <a:solidFill>
                      <a:srgbClr val="000000"/>
                    </a:solidFill>
                    <a:latin typeface="TeXGyreTermesX-Regular-Identity-H"/>
                  </a:rPr>
                  <a:t>chirp</a:t>
                </a:r>
                <a:r>
                  <a:rPr lang="zh-CN" altLang="en-US" dirty="0">
                    <a:solidFill>
                      <a:srgbClr val="000000"/>
                    </a:solidFill>
                    <a:latin typeface="TeXGyreTermesX-Regular-Identity-H"/>
                  </a:rPr>
                  <a:t> </a:t>
                </a:r>
                <a:r>
                  <a:rPr lang="en-US" altLang="zh-CN" dirty="0">
                    <a:solidFill>
                      <a:srgbClr val="000000"/>
                    </a:solidFill>
                    <a:latin typeface="TeXGyreTermesX-Regular-Identity-H"/>
                  </a:rPr>
                  <a:t>FMCW</a:t>
                </a:r>
                <a:r>
                  <a:rPr lang="zh-CN" altLang="en-US" dirty="0">
                    <a:solidFill>
                      <a:srgbClr val="000000"/>
                    </a:solidFill>
                    <a:latin typeface="TeXGyreTermesX-Regular-Identity-H"/>
                  </a:rPr>
                  <a:t>信号基础模型</a:t>
                </a: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r>
                  <a:rPr lang="zh-CN" altLang="en-US" dirty="0">
                    <a:solidFill>
                      <a:srgbClr val="000000"/>
                    </a:solidFill>
                    <a:latin typeface="TeXGyreTermesX-Regular-Identity-H"/>
                  </a:rPr>
                  <a:t>完整信号模型，其中</a:t>
                </a:r>
                <a14:m>
                  <m:oMath xmlns:m="http://schemas.openxmlformats.org/officeDocument/2006/math">
                    <m:r>
                      <m:rPr>
                        <m:nor/>
                      </m:rPr>
                      <a:rPr lang="en-US" altLang="zh-CN" dirty="0">
                        <a:solidFill>
                          <a:srgbClr val="000000"/>
                        </a:solidFill>
                        <a:latin typeface="TeXGyreTermesX-Regular-Identity-H"/>
                      </a:rPr>
                      <m:t>t</m:t>
                    </m:r>
                    <m:r>
                      <m:rPr>
                        <m:nor/>
                      </m:rPr>
                      <a:rPr lang="en-US" altLang="zh-CN" dirty="0">
                        <a:solidFill>
                          <a:srgbClr val="000000"/>
                        </a:solidFill>
                        <a:latin typeface="TeXGyreTermesX-Regular-Identity-H"/>
                      </a:rPr>
                      <m:t>’</m:t>
                    </m:r>
                  </m:oMath>
                </a14:m>
                <a:r>
                  <a:rPr lang="zh-CN" altLang="en-US" dirty="0">
                    <a:solidFill>
                      <a:srgbClr val="000000"/>
                    </a:solidFill>
                    <a:latin typeface="TeXGyreTermesX-Regular-Identity-H"/>
                  </a:rPr>
                  <a:t>为快时间索引，</a:t>
                </a:r>
                <a14:m>
                  <m:oMath xmlns:m="http://schemas.openxmlformats.org/officeDocument/2006/math">
                    <m:r>
                      <a:rPr lang="en-US" altLang="zh-CN" i="1" dirty="0" smtClean="0">
                        <a:solidFill>
                          <a:srgbClr val="000000"/>
                        </a:solidFill>
                        <a:latin typeface="Cambria Math" panose="02040503050406030204" pitchFamily="18" charset="0"/>
                      </a:rPr>
                      <m:t>𝑙</m:t>
                    </m:r>
                  </m:oMath>
                </a14:m>
                <a:r>
                  <a:rPr lang="zh-CN" altLang="en-US" dirty="0">
                    <a:solidFill>
                      <a:srgbClr val="000000"/>
                    </a:solidFill>
                    <a:latin typeface="TeXGyreTermesX-Regular-Identity-H"/>
                  </a:rPr>
                  <a:t>为慢时间索引</a:t>
                </a: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r>
                  <a:rPr lang="en-US" altLang="zh-CN" dirty="0">
                    <a:solidFill>
                      <a:srgbClr val="000000"/>
                    </a:solidFill>
                    <a:latin typeface="TeXGyreTermesX-Regular-Identity-H"/>
                  </a:rPr>
                  <a:t>MIMO</a:t>
                </a:r>
                <a:r>
                  <a:rPr lang="zh-CN" altLang="en-US" dirty="0">
                    <a:solidFill>
                      <a:srgbClr val="000000"/>
                    </a:solidFill>
                    <a:latin typeface="TeXGyreTermesX-Regular-Identity-H"/>
                  </a:rPr>
                  <a:t>阵列的回波信号，表示第</a:t>
                </a:r>
                <a:r>
                  <a:rPr lang="en-US" altLang="zh-CN" dirty="0">
                    <a:solidFill>
                      <a:srgbClr val="000000"/>
                    </a:solidFill>
                    <a:latin typeface="TeXGyreTermesX-Regular-Identity-H"/>
                  </a:rPr>
                  <a:t>k</a:t>
                </a:r>
                <a:r>
                  <a:rPr lang="zh-CN" altLang="en-US" dirty="0">
                    <a:solidFill>
                      <a:srgbClr val="000000"/>
                    </a:solidFill>
                    <a:latin typeface="TeXGyreTermesX-Regular-Identity-H"/>
                  </a:rPr>
                  <a:t>个目标第</a:t>
                </a:r>
                <a:r>
                  <a:rPr lang="en-US" altLang="zh-CN" dirty="0">
                    <a:solidFill>
                      <a:srgbClr val="000000"/>
                    </a:solidFill>
                    <a:latin typeface="TeXGyreTermesX-Regular-Identity-H"/>
                  </a:rPr>
                  <a:t>l</a:t>
                </a:r>
                <a:r>
                  <a:rPr lang="zh-CN" altLang="en-US" dirty="0">
                    <a:solidFill>
                      <a:srgbClr val="000000"/>
                    </a:solidFill>
                    <a:latin typeface="TeXGyreTermesX-Regular-Identity-H"/>
                  </a:rPr>
                  <a:t>个周期内第</a:t>
                </a:r>
                <a:r>
                  <a:rPr lang="en-US" altLang="zh-CN" dirty="0">
                    <a:solidFill>
                      <a:srgbClr val="000000"/>
                    </a:solidFill>
                    <a:latin typeface="TeXGyreTermesX-Regular-Identity-H"/>
                  </a:rPr>
                  <a:t>p</a:t>
                </a:r>
                <a:r>
                  <a:rPr lang="zh-CN" altLang="en-US" dirty="0">
                    <a:solidFill>
                      <a:srgbClr val="000000"/>
                    </a:solidFill>
                    <a:latin typeface="TeXGyreTermesX-Regular-Identity-H"/>
                  </a:rPr>
                  <a:t>个接受单元的叠加</a:t>
                </a: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r>
                  <a:rPr lang="zh-CN" altLang="en-US" dirty="0">
                    <a:solidFill>
                      <a:srgbClr val="000000"/>
                    </a:solidFill>
                    <a:latin typeface="TeXGyreTermesX-Regular-Identity-H"/>
                  </a:rPr>
                  <a:t>相干解调后的中频信号表示</a:t>
                </a: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r>
                  <a:rPr lang="zh-CN" altLang="en-US" dirty="0">
                    <a:solidFill>
                      <a:srgbClr val="000000"/>
                    </a:solidFill>
                    <a:latin typeface="TeXGyreTermesX-Regular-Identity-H"/>
                  </a:rPr>
                  <a:t>最终处理的</a:t>
                </a:r>
                <a:r>
                  <a:rPr lang="en-US" altLang="zh-CN" dirty="0">
                    <a:solidFill>
                      <a:srgbClr val="000000"/>
                    </a:solidFill>
                    <a:latin typeface="TeXGyreTermesX-Regular-Identity-H"/>
                  </a:rPr>
                  <a:t>RDC</a:t>
                </a:r>
                <a:r>
                  <a:rPr lang="zh-CN" altLang="en-US" dirty="0">
                    <a:solidFill>
                      <a:srgbClr val="000000"/>
                    </a:solidFill>
                    <a:latin typeface="TeXGyreTermesX-Regular-Identity-H"/>
                  </a:rPr>
                  <a:t>矩阵定义，分别为阵元维度，距离，速度三维。</a:t>
                </a:r>
                <a:endParaRPr lang="en-US" altLang="zh-CN" dirty="0">
                  <a:solidFill>
                    <a:srgbClr val="000000"/>
                  </a:solidFill>
                  <a:latin typeface="TeXGyreTermesX-Regular-Identity-H"/>
                </a:endParaRPr>
              </a:p>
              <a:p>
                <a:pPr marL="342900" indent="-342900">
                  <a:buFont typeface="+mj-lt"/>
                  <a:buAutoNum type="arabicPeriod"/>
                </a:pPr>
                <a:endParaRPr lang="en-US" altLang="zh-CN" i="1" dirty="0">
                  <a:solidFill>
                    <a:srgbClr val="000000"/>
                  </a:solidFill>
                  <a:latin typeface="TeXGyreTermesX-Regular-Identity-H"/>
                </a:endParaRPr>
              </a:p>
              <a:p>
                <a:pPr marL="342900" indent="-342900">
                  <a:buFont typeface="+mj-lt"/>
                  <a:buAutoNum type="arabicPeriod"/>
                </a:pPr>
                <a:endParaRPr lang="en-US" altLang="zh-CN" i="1" dirty="0">
                  <a:solidFill>
                    <a:srgbClr val="000000"/>
                  </a:solidFill>
                  <a:latin typeface="FandolSong-Regular-Identity-H"/>
                </a:endParaRPr>
              </a:p>
              <a:p>
                <a:endParaRPr lang="zh-CN" altLang="en-US" dirty="0"/>
              </a:p>
            </p:txBody>
          </p:sp>
        </mc:Choice>
        <mc:Fallback xmlns="">
          <p:sp>
            <p:nvSpPr>
              <p:cNvPr id="12" name="文本框 11">
                <a:extLst>
                  <a:ext uri="{FF2B5EF4-FFF2-40B4-BE49-F238E27FC236}">
                    <a16:creationId xmlns:a16="http://schemas.microsoft.com/office/drawing/2014/main" id="{006A9B69-8CF7-14A2-6498-831E4EF93745}"/>
                  </a:ext>
                </a:extLst>
              </p:cNvPr>
              <p:cNvSpPr txBox="1">
                <a:spLocks noRot="1" noChangeAspect="1" noMove="1" noResize="1" noEditPoints="1" noAdjustHandles="1" noChangeArrowheads="1" noChangeShapeType="1" noTextEdit="1"/>
              </p:cNvSpPr>
              <p:nvPr/>
            </p:nvSpPr>
            <p:spPr>
              <a:xfrm>
                <a:off x="4886058" y="2484625"/>
                <a:ext cx="3911776" cy="4524315"/>
              </a:xfrm>
              <a:prstGeom prst="rect">
                <a:avLst/>
              </a:prstGeom>
              <a:blipFill>
                <a:blip r:embed="rId3"/>
                <a:stretch>
                  <a:fillRect l="-1404" t="-809" r="-1248"/>
                </a:stretch>
              </a:blipFill>
            </p:spPr>
            <p:txBody>
              <a:bodyPr/>
              <a:lstStyle/>
              <a:p>
                <a:r>
                  <a:rPr lang="zh-CN" altLang="en-US">
                    <a:noFill/>
                  </a:rPr>
                  <a:t> </a:t>
                </a:r>
              </a:p>
            </p:txBody>
          </p:sp>
        </mc:Fallback>
      </mc:AlternateContent>
      <p:pic>
        <p:nvPicPr>
          <p:cNvPr id="7" name="图片 6" descr="图片包含 公司名称&#10;&#10;AI 生成的内容可能不正确。">
            <a:extLst>
              <a:ext uri="{FF2B5EF4-FFF2-40B4-BE49-F238E27FC236}">
                <a16:creationId xmlns:a16="http://schemas.microsoft.com/office/drawing/2014/main" id="{56BE09CA-08B2-F8C3-273E-7C1413F1EC94}"/>
              </a:ext>
            </a:extLst>
          </p:cNvPr>
          <p:cNvPicPr>
            <a:picLocks noChangeAspect="1"/>
          </p:cNvPicPr>
          <p:nvPr/>
        </p:nvPicPr>
        <p:blipFill>
          <a:blip r:embed="rId4"/>
          <a:stretch>
            <a:fillRect/>
          </a:stretch>
        </p:blipFill>
        <p:spPr>
          <a:xfrm>
            <a:off x="1121044" y="2494575"/>
            <a:ext cx="3000288" cy="380682"/>
          </a:xfrm>
          <a:prstGeom prst="rect">
            <a:avLst/>
          </a:prstGeom>
        </p:spPr>
      </p:pic>
      <p:pic>
        <p:nvPicPr>
          <p:cNvPr id="11" name="图片 10" descr="卡通人物&#10;&#10;AI 生成的内容可能不正确。">
            <a:extLst>
              <a:ext uri="{FF2B5EF4-FFF2-40B4-BE49-F238E27FC236}">
                <a16:creationId xmlns:a16="http://schemas.microsoft.com/office/drawing/2014/main" id="{A663B6C9-EA8A-15E7-BDBB-AA408080A789}"/>
              </a:ext>
            </a:extLst>
          </p:cNvPr>
          <p:cNvPicPr>
            <a:picLocks noChangeAspect="1"/>
          </p:cNvPicPr>
          <p:nvPr/>
        </p:nvPicPr>
        <p:blipFill>
          <a:blip r:embed="rId5"/>
          <a:stretch>
            <a:fillRect/>
          </a:stretch>
        </p:blipFill>
        <p:spPr>
          <a:xfrm>
            <a:off x="1121044" y="3106719"/>
            <a:ext cx="2927577" cy="510852"/>
          </a:xfrm>
          <a:prstGeom prst="rect">
            <a:avLst/>
          </a:prstGeom>
        </p:spPr>
      </p:pic>
      <p:pic>
        <p:nvPicPr>
          <p:cNvPr id="14" name="图片 13" descr="文本, 信件&#10;&#10;AI 生成的内容可能不正确。">
            <a:extLst>
              <a:ext uri="{FF2B5EF4-FFF2-40B4-BE49-F238E27FC236}">
                <a16:creationId xmlns:a16="http://schemas.microsoft.com/office/drawing/2014/main" id="{D16C23F5-20B7-F708-0B14-81649244897A}"/>
              </a:ext>
            </a:extLst>
          </p:cNvPr>
          <p:cNvPicPr>
            <a:picLocks noChangeAspect="1"/>
          </p:cNvPicPr>
          <p:nvPr/>
        </p:nvPicPr>
        <p:blipFill>
          <a:blip r:embed="rId6"/>
          <a:stretch>
            <a:fillRect/>
          </a:stretch>
        </p:blipFill>
        <p:spPr>
          <a:xfrm>
            <a:off x="314057" y="3804169"/>
            <a:ext cx="4257943" cy="579644"/>
          </a:xfrm>
          <a:prstGeom prst="rect">
            <a:avLst/>
          </a:prstGeom>
        </p:spPr>
      </p:pic>
      <p:pic>
        <p:nvPicPr>
          <p:cNvPr id="18" name="图片 17">
            <a:extLst>
              <a:ext uri="{FF2B5EF4-FFF2-40B4-BE49-F238E27FC236}">
                <a16:creationId xmlns:a16="http://schemas.microsoft.com/office/drawing/2014/main" id="{55BDA476-849B-295E-1EE0-9849454FD0E6}"/>
              </a:ext>
            </a:extLst>
          </p:cNvPr>
          <p:cNvPicPr>
            <a:picLocks noChangeAspect="1"/>
          </p:cNvPicPr>
          <p:nvPr/>
        </p:nvPicPr>
        <p:blipFill>
          <a:blip r:embed="rId7"/>
          <a:stretch>
            <a:fillRect/>
          </a:stretch>
        </p:blipFill>
        <p:spPr>
          <a:xfrm>
            <a:off x="367393" y="4515328"/>
            <a:ext cx="4312714" cy="463530"/>
          </a:xfrm>
          <a:prstGeom prst="rect">
            <a:avLst/>
          </a:prstGeom>
        </p:spPr>
      </p:pic>
      <p:pic>
        <p:nvPicPr>
          <p:cNvPr id="22" name="图片 21" descr="图示&#10;&#10;AI 生成的内容可能不正确。">
            <a:extLst>
              <a:ext uri="{FF2B5EF4-FFF2-40B4-BE49-F238E27FC236}">
                <a16:creationId xmlns:a16="http://schemas.microsoft.com/office/drawing/2014/main" id="{26ECFBAE-1DB5-9586-7291-E2021CA933FF}"/>
              </a:ext>
            </a:extLst>
          </p:cNvPr>
          <p:cNvPicPr>
            <a:picLocks noChangeAspect="1"/>
          </p:cNvPicPr>
          <p:nvPr/>
        </p:nvPicPr>
        <p:blipFill>
          <a:blip r:embed="rId8"/>
          <a:stretch>
            <a:fillRect/>
          </a:stretch>
        </p:blipFill>
        <p:spPr>
          <a:xfrm>
            <a:off x="747180" y="5706552"/>
            <a:ext cx="3742826" cy="514983"/>
          </a:xfrm>
          <a:prstGeom prst="rect">
            <a:avLst/>
          </a:prstGeom>
        </p:spPr>
      </p:pic>
    </p:spTree>
    <p:extLst>
      <p:ext uri="{BB962C8B-B14F-4D97-AF65-F5344CB8AC3E}">
        <p14:creationId xmlns:p14="http://schemas.microsoft.com/office/powerpoint/2010/main" val="3787535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80283-A159-2EAE-0D26-B911F0369896}"/>
            </a:ext>
          </a:extLst>
        </p:cNvPr>
        <p:cNvGrpSpPr/>
        <p:nvPr/>
      </p:nvGrpSpPr>
      <p:grpSpPr>
        <a:xfrm>
          <a:off x="0" y="0"/>
          <a:ext cx="0" cy="0"/>
          <a:chOff x="0" y="0"/>
          <a:chExt cx="0" cy="0"/>
        </a:xfrm>
      </p:grpSpPr>
      <p:pic>
        <p:nvPicPr>
          <p:cNvPr id="20" name="图片 19" descr="手机屏幕截图&#10;&#10;AI 生成的内容可能不正确。">
            <a:extLst>
              <a:ext uri="{FF2B5EF4-FFF2-40B4-BE49-F238E27FC236}">
                <a16:creationId xmlns:a16="http://schemas.microsoft.com/office/drawing/2014/main" id="{7C3691AA-07BC-52DB-6EA3-F47ABCD6FE7B}"/>
              </a:ext>
            </a:extLst>
          </p:cNvPr>
          <p:cNvPicPr>
            <a:picLocks noChangeAspect="1"/>
          </p:cNvPicPr>
          <p:nvPr/>
        </p:nvPicPr>
        <p:blipFill>
          <a:blip r:embed="rId2"/>
          <a:stretch>
            <a:fillRect/>
          </a:stretch>
        </p:blipFill>
        <p:spPr>
          <a:xfrm>
            <a:off x="1121044" y="4978858"/>
            <a:ext cx="2616461" cy="779147"/>
          </a:xfrm>
          <a:prstGeom prst="rect">
            <a:avLst/>
          </a:prstGeom>
        </p:spPr>
      </p:pic>
      <p:sp>
        <p:nvSpPr>
          <p:cNvPr id="3" name="标题 2">
            <a:extLst>
              <a:ext uri="{FF2B5EF4-FFF2-40B4-BE49-F238E27FC236}">
                <a16:creationId xmlns:a16="http://schemas.microsoft.com/office/drawing/2014/main" id="{B46C511F-0E14-F861-5BEE-70C594951BCB}"/>
              </a:ext>
            </a:extLst>
          </p:cNvPr>
          <p:cNvSpPr>
            <a:spLocks noGrp="1"/>
          </p:cNvSpPr>
          <p:nvPr>
            <p:ph type="title"/>
          </p:nvPr>
        </p:nvSpPr>
        <p:spPr/>
        <p:txBody>
          <a:bodyPr/>
          <a:lstStyle/>
          <a:p>
            <a:r>
              <a:rPr lang="zh-CN" altLang="en-US" dirty="0"/>
              <a:t>符号表示</a:t>
            </a:r>
          </a:p>
        </p:txBody>
      </p:sp>
      <p:sp>
        <p:nvSpPr>
          <p:cNvPr id="2" name="内容占位符 1">
            <a:extLst>
              <a:ext uri="{FF2B5EF4-FFF2-40B4-BE49-F238E27FC236}">
                <a16:creationId xmlns:a16="http://schemas.microsoft.com/office/drawing/2014/main" id="{5204A4BC-8547-DE57-E4CA-EA96AC205142}"/>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4" name="内容占位符 1">
            <a:extLst>
              <a:ext uri="{FF2B5EF4-FFF2-40B4-BE49-F238E27FC236}">
                <a16:creationId xmlns:a16="http://schemas.microsoft.com/office/drawing/2014/main" id="{07366275-ABEA-9F57-4765-17FA7D5BD71D}"/>
              </a:ext>
            </a:extLst>
          </p:cNvPr>
          <p:cNvSpPr txBox="1">
            <a:spLocks/>
          </p:cNvSpPr>
          <p:nvPr/>
        </p:nvSpPr>
        <p:spPr>
          <a:xfrm>
            <a:off x="457425" y="1680529"/>
            <a:ext cx="4032581" cy="635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en-US" altLang="zh-CN" dirty="0">
                <a:solidFill>
                  <a:srgbClr val="000000"/>
                </a:solidFill>
                <a:latin typeface="FandolSong-Regular-Identity-H"/>
              </a:rPr>
              <a:t>RDC</a:t>
            </a:r>
            <a:r>
              <a:rPr lang="zh-CN" altLang="en-US" dirty="0">
                <a:solidFill>
                  <a:srgbClr val="000000"/>
                </a:solidFill>
                <a:latin typeface="FandolSong-Regular-Identity-H"/>
              </a:rPr>
              <a:t>矩阵定义</a:t>
            </a:r>
            <a:br>
              <a:rPr lang="zh-CN" altLang="en-US" sz="1600" dirty="0"/>
            </a:br>
            <a:br>
              <a:rPr lang="zh-CN" altLang="en-US" sz="800" dirty="0"/>
            </a:br>
            <a:endParaRPr lang="en-US" altLang="zh-CN" sz="100" dirty="0">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A2E6C821-493B-EDB8-AE16-0F266FA6C463}"/>
              </a:ext>
            </a:extLst>
          </p:cNvPr>
          <p:cNvSpPr txBox="1"/>
          <p:nvPr/>
        </p:nvSpPr>
        <p:spPr>
          <a:xfrm>
            <a:off x="4886058" y="2484625"/>
            <a:ext cx="3911776" cy="4524315"/>
          </a:xfrm>
          <a:prstGeom prst="rect">
            <a:avLst/>
          </a:prstGeom>
          <a:noFill/>
        </p:spPr>
        <p:txBody>
          <a:bodyPr wrap="square">
            <a:spAutoFit/>
          </a:bodyPr>
          <a:lstStyle/>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a:pPr>
            <a:endParaRPr lang="en-US" altLang="zh-CN" dirty="0">
              <a:solidFill>
                <a:srgbClr val="000000"/>
              </a:solidFill>
              <a:latin typeface="TeXGyreTermesX-Regular-Identity-H"/>
            </a:endParaRPr>
          </a:p>
          <a:p>
            <a:pPr marL="342900" indent="-342900">
              <a:buFont typeface="+mj-lt"/>
              <a:buAutoNum type="arabicPeriod" startAt="4"/>
            </a:pPr>
            <a:r>
              <a:rPr lang="zh-CN" altLang="en-US" dirty="0">
                <a:solidFill>
                  <a:srgbClr val="000000"/>
                </a:solidFill>
                <a:latin typeface="TeXGyreTermesX-Regular-Identity-H"/>
              </a:rPr>
              <a:t>相干解调后的中频信号表示</a:t>
            </a:r>
            <a:endParaRPr lang="en-US" altLang="zh-CN" dirty="0">
              <a:solidFill>
                <a:srgbClr val="000000"/>
              </a:solidFill>
              <a:latin typeface="TeXGyreTermesX-Regular-Identity-H"/>
            </a:endParaRPr>
          </a:p>
          <a:p>
            <a:pPr marL="342900" indent="-342900">
              <a:buFont typeface="+mj-lt"/>
              <a:buAutoNum type="arabicPeriod" startAt="4"/>
            </a:pPr>
            <a:endParaRPr lang="en-US" altLang="zh-CN" dirty="0">
              <a:solidFill>
                <a:srgbClr val="000000"/>
              </a:solidFill>
              <a:latin typeface="TeXGyreTermesX-Regular-Identity-H"/>
            </a:endParaRPr>
          </a:p>
          <a:p>
            <a:pPr marL="342900" indent="-342900">
              <a:buFont typeface="+mj-lt"/>
              <a:buAutoNum type="arabicPeriod" startAt="4"/>
            </a:pPr>
            <a:r>
              <a:rPr lang="zh-CN" altLang="en-US" dirty="0">
                <a:solidFill>
                  <a:srgbClr val="000000"/>
                </a:solidFill>
                <a:latin typeface="TeXGyreTermesX-Regular-Identity-H"/>
              </a:rPr>
              <a:t>最终处理的</a:t>
            </a:r>
            <a:r>
              <a:rPr lang="en-US" altLang="zh-CN" dirty="0">
                <a:solidFill>
                  <a:srgbClr val="000000"/>
                </a:solidFill>
                <a:latin typeface="TeXGyreTermesX-Regular-Identity-H"/>
              </a:rPr>
              <a:t>RDC</a:t>
            </a:r>
            <a:r>
              <a:rPr lang="zh-CN" altLang="en-US" dirty="0">
                <a:solidFill>
                  <a:srgbClr val="000000"/>
                </a:solidFill>
                <a:latin typeface="TeXGyreTermesX-Regular-Identity-H"/>
              </a:rPr>
              <a:t>矩阵定义，分别为阵元维度，距离，速度三维。</a:t>
            </a:r>
            <a:endParaRPr lang="en-US" altLang="zh-CN" dirty="0">
              <a:solidFill>
                <a:srgbClr val="000000"/>
              </a:solidFill>
              <a:latin typeface="TeXGyreTermesX-Regular-Identity-H"/>
            </a:endParaRPr>
          </a:p>
          <a:p>
            <a:pPr marL="342900" indent="-342900">
              <a:buFont typeface="+mj-lt"/>
              <a:buAutoNum type="arabicPeriod" startAt="4"/>
            </a:pPr>
            <a:endParaRPr lang="en-US" altLang="zh-CN" i="1" dirty="0">
              <a:solidFill>
                <a:srgbClr val="000000"/>
              </a:solidFill>
              <a:latin typeface="TeXGyreTermesX-Regular-Identity-H"/>
            </a:endParaRPr>
          </a:p>
          <a:p>
            <a:pPr marL="342900" indent="-342900">
              <a:buFont typeface="+mj-lt"/>
              <a:buAutoNum type="arabicPeriod" startAt="4"/>
            </a:pPr>
            <a:endParaRPr lang="en-US" altLang="zh-CN" i="1" dirty="0">
              <a:solidFill>
                <a:srgbClr val="000000"/>
              </a:solidFill>
              <a:latin typeface="FandolSong-Regular-Identity-H"/>
            </a:endParaRPr>
          </a:p>
          <a:p>
            <a:endParaRPr lang="zh-CN" altLang="en-US" dirty="0"/>
          </a:p>
        </p:txBody>
      </p:sp>
      <p:pic>
        <p:nvPicPr>
          <p:cNvPr id="22" name="图片 21" descr="图示&#10;&#10;AI 生成的内容可能不正确。">
            <a:extLst>
              <a:ext uri="{FF2B5EF4-FFF2-40B4-BE49-F238E27FC236}">
                <a16:creationId xmlns:a16="http://schemas.microsoft.com/office/drawing/2014/main" id="{0969853C-FF02-545B-D62C-D9C22643A6BD}"/>
              </a:ext>
            </a:extLst>
          </p:cNvPr>
          <p:cNvPicPr>
            <a:picLocks noChangeAspect="1"/>
          </p:cNvPicPr>
          <p:nvPr/>
        </p:nvPicPr>
        <p:blipFill>
          <a:blip r:embed="rId3"/>
          <a:stretch>
            <a:fillRect/>
          </a:stretch>
        </p:blipFill>
        <p:spPr>
          <a:xfrm>
            <a:off x="747180" y="5706552"/>
            <a:ext cx="3742826" cy="514983"/>
          </a:xfrm>
          <a:prstGeom prst="rect">
            <a:avLst/>
          </a:prstGeom>
        </p:spPr>
      </p:pic>
      <p:grpSp>
        <p:nvGrpSpPr>
          <p:cNvPr id="9" name="组合 8">
            <a:extLst>
              <a:ext uri="{FF2B5EF4-FFF2-40B4-BE49-F238E27FC236}">
                <a16:creationId xmlns:a16="http://schemas.microsoft.com/office/drawing/2014/main" id="{00DFDD2E-AD41-648F-8020-2DF28344ABB9}"/>
              </a:ext>
            </a:extLst>
          </p:cNvPr>
          <p:cNvGrpSpPr/>
          <p:nvPr/>
        </p:nvGrpSpPr>
        <p:grpSpPr>
          <a:xfrm>
            <a:off x="747180" y="2088857"/>
            <a:ext cx="4126218" cy="2680284"/>
            <a:chOff x="3143250" y="2260026"/>
            <a:chExt cx="4126218" cy="2680284"/>
          </a:xfrm>
        </p:grpSpPr>
        <p:pic>
          <p:nvPicPr>
            <p:cNvPr id="1026" name="Picture 2">
              <a:extLst>
                <a:ext uri="{FF2B5EF4-FFF2-40B4-BE49-F238E27FC236}">
                  <a16:creationId xmlns:a16="http://schemas.microsoft.com/office/drawing/2014/main" id="{54980664-E08C-744D-FBF7-D12BDAC0ED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7505" y="2260026"/>
              <a:ext cx="3531963" cy="26802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25C2364-0EB5-D6A7-F52E-951C0C0DA8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3250" y="2388418"/>
              <a:ext cx="1428750" cy="139065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文本框 9">
            <a:extLst>
              <a:ext uri="{FF2B5EF4-FFF2-40B4-BE49-F238E27FC236}">
                <a16:creationId xmlns:a16="http://schemas.microsoft.com/office/drawing/2014/main" id="{61B5FAF1-700E-D310-E2D7-6166BD3863E3}"/>
              </a:ext>
            </a:extLst>
          </p:cNvPr>
          <p:cNvSpPr txBox="1"/>
          <p:nvPr/>
        </p:nvSpPr>
        <p:spPr>
          <a:xfrm>
            <a:off x="4398963" y="2364447"/>
            <a:ext cx="4398962"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横轴为慢时间维度，每一个方块代表速度在范围内的目标</a:t>
            </a:r>
            <a:endParaRPr lang="en-US" altLang="zh-CN" dirty="0"/>
          </a:p>
          <a:p>
            <a:pPr marL="285750" indent="-285750">
              <a:buFont typeface="Arial" panose="020B0604020202020204" pitchFamily="34" charset="0"/>
              <a:buChar char="•"/>
            </a:pPr>
            <a:r>
              <a:rPr lang="zh-CN" altLang="en-US" dirty="0"/>
              <a:t>竖轴为快时间维度，每一个方块代表距离在范围内的目标</a:t>
            </a:r>
            <a:endParaRPr lang="en-US" altLang="zh-CN" dirty="0"/>
          </a:p>
          <a:p>
            <a:pPr marL="285750" indent="-285750">
              <a:buFont typeface="Arial" panose="020B0604020202020204" pitchFamily="34" charset="0"/>
              <a:buChar char="•"/>
            </a:pPr>
            <a:r>
              <a:rPr lang="zh-CN" altLang="en-US" dirty="0"/>
              <a:t>径向轴为阵元维度，对前两个维度确定的指定位置将对应维度的数值组合进行角度测量</a:t>
            </a:r>
          </a:p>
        </p:txBody>
      </p:sp>
    </p:spTree>
    <p:extLst>
      <p:ext uri="{BB962C8B-B14F-4D97-AF65-F5344CB8AC3E}">
        <p14:creationId xmlns:p14="http://schemas.microsoft.com/office/powerpoint/2010/main" val="2787454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73795F-3D61-1E76-185D-B09F0406C8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1657" y="1727881"/>
            <a:ext cx="5682343" cy="2812121"/>
          </a:xfrm>
          <a:prstGeom prst="rect">
            <a:avLst/>
          </a:prstGeom>
        </p:spPr>
      </p:pic>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算法原理</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1693863"/>
            <a:ext cx="4656909" cy="5164137"/>
          </a:xfrm>
        </p:spPr>
        <p:txBody>
          <a:bodyPr>
            <a:normAutofit/>
          </a:bodyPr>
          <a:lstStyle/>
          <a:p>
            <a:pPr>
              <a:buFont typeface="Wingdings" panose="05000000000000000000" pitchFamily="2" charset="2"/>
              <a:buChar char="n"/>
            </a:pPr>
            <a:r>
              <a:rPr lang="zh-CN" altLang="en-US" dirty="0">
                <a:solidFill>
                  <a:srgbClr val="000000"/>
                </a:solidFill>
                <a:latin typeface="FandolSong-Regular-Identity-H"/>
              </a:rPr>
              <a:t>阵元重合对齐的数学基础</a:t>
            </a:r>
            <a:endParaRPr lang="en-US" altLang="zh-CN" dirty="0">
              <a:solidFill>
                <a:srgbClr val="000000"/>
              </a:solidFill>
              <a:latin typeface="FandolSong-Regular-Identity-H"/>
            </a:endParaRPr>
          </a:p>
          <a:p>
            <a:pPr marL="685800" marR="0" lvl="1" indent="-228600" algn="l" defTabSz="914400" rtl="0" eaLnBrk="1" fontAlgn="auto" latinLnBrk="0" hangingPunct="1">
              <a:lnSpc>
                <a:spcPct val="120000"/>
              </a:lnSpc>
              <a:spcBef>
                <a:spcPts val="500"/>
              </a:spcBef>
              <a:spcAft>
                <a:spcPts val="0"/>
              </a:spcAft>
              <a:buClr>
                <a:srgbClr val="C8161E"/>
              </a:buClr>
              <a:buSzPct val="100000"/>
              <a:buFont typeface="Wingdings" panose="05000000000000000000" pitchFamily="2" charset="2"/>
              <a:buChar char="ü"/>
              <a:tabLst/>
              <a:defRPr/>
            </a:pPr>
            <a:r>
              <a:rPr kumimoji="0" lang="zh-CN" altLang="en-US" sz="1600" b="0" i="0" u="none" strike="noStrike" kern="1200" cap="none" spc="0" normalizeH="0" baseline="0" noProof="0" dirty="0">
                <a:ln>
                  <a:noFill/>
                </a:ln>
                <a:solidFill>
                  <a:srgbClr val="000000"/>
                </a:solidFill>
                <a:effectLst/>
                <a:uLnTx/>
                <a:uFillTx/>
                <a:latin typeface="FandolSong-Regular-Identity-H"/>
                <a:ea typeface="等线"/>
                <a:cs typeface="+mn-cs"/>
              </a:rPr>
              <a:t>针对平移运动孔径扩展</a:t>
            </a:r>
            <a:endParaRPr kumimoji="0" lang="en-US" altLang="zh-CN" sz="1600" b="0" i="0" u="none" strike="noStrike" kern="1200" cap="none" spc="0" normalizeH="0" baseline="0" noProof="0" dirty="0">
              <a:ln>
                <a:noFill/>
              </a:ln>
              <a:solidFill>
                <a:srgbClr val="000000"/>
              </a:solidFill>
              <a:effectLst/>
              <a:uLnTx/>
              <a:uFillTx/>
              <a:latin typeface="FandolSong-Regular-Identity-H"/>
              <a:ea typeface="等线"/>
              <a:cs typeface="+mn-cs"/>
            </a:endParaRPr>
          </a:p>
          <a:p>
            <a:pPr lvl="2">
              <a:buClr>
                <a:srgbClr val="C8161E"/>
              </a:buClr>
              <a:buFont typeface="Wingdings" panose="05000000000000000000" pitchFamily="2" charset="2"/>
              <a:buChar char="Ø"/>
              <a:defRPr/>
            </a:pPr>
            <a:r>
              <a:rPr lang="zh-CN" altLang="en-US" sz="1600" dirty="0">
                <a:solidFill>
                  <a:srgbClr val="000000"/>
                </a:solidFill>
                <a:latin typeface="FandolSong-Regular-Identity-H"/>
                <a:ea typeface="等线"/>
              </a:rPr>
              <a:t>上一个采样点的时间位置为</a:t>
            </a:r>
            <a:r>
              <a:rPr lang="en-US" altLang="zh-CN" sz="1600" dirty="0">
                <a:solidFill>
                  <a:srgbClr val="000000"/>
                </a:solidFill>
                <a:latin typeface="FandolSong-Regular-Identity-H"/>
                <a:ea typeface="等线"/>
              </a:rPr>
              <a:t>t</a:t>
            </a:r>
            <a:r>
              <a:rPr lang="en-US" altLang="zh-CN" sz="1600" baseline="30000" dirty="0">
                <a:solidFill>
                  <a:srgbClr val="000000"/>
                </a:solidFill>
                <a:latin typeface="FandolSong-Regular-Identity-H"/>
                <a:ea typeface="等线"/>
              </a:rPr>
              <a:t>0</a:t>
            </a:r>
          </a:p>
          <a:p>
            <a:pPr lvl="2">
              <a:buClr>
                <a:srgbClr val="C8161E"/>
              </a:buClr>
              <a:buFont typeface="Wingdings" panose="05000000000000000000" pitchFamily="2" charset="2"/>
              <a:buChar char="Ø"/>
              <a:defRPr/>
            </a:pPr>
            <a:r>
              <a:rPr kumimoji="0" lang="zh-CN" altLang="en-US" sz="1600" b="0" i="0" u="none" strike="noStrike" kern="1200" cap="none" spc="0" normalizeH="0" baseline="0" noProof="0" dirty="0">
                <a:ln>
                  <a:noFill/>
                </a:ln>
                <a:solidFill>
                  <a:srgbClr val="000000"/>
                </a:solidFill>
                <a:effectLst/>
                <a:uLnTx/>
                <a:uFillTx/>
                <a:latin typeface="FandolSong-Regular-Identity-H"/>
                <a:ea typeface="等线"/>
                <a:cs typeface="+mn-cs"/>
              </a:rPr>
              <a:t>下一个采样点</a:t>
            </a:r>
            <a:r>
              <a:rPr lang="zh-CN" altLang="en-US" sz="1600" dirty="0">
                <a:solidFill>
                  <a:srgbClr val="000000"/>
                </a:solidFill>
                <a:latin typeface="FandolSong-Regular-Identity-H"/>
              </a:rPr>
              <a:t>的时间位置</a:t>
            </a:r>
            <a:r>
              <a:rPr kumimoji="0" lang="zh-CN" altLang="en-US" sz="1600" b="0" i="0" u="none" strike="noStrike" kern="1200" cap="none" spc="0" normalizeH="0" baseline="0" noProof="0" dirty="0">
                <a:ln>
                  <a:noFill/>
                </a:ln>
                <a:solidFill>
                  <a:srgbClr val="000000"/>
                </a:solidFill>
                <a:effectLst/>
                <a:uLnTx/>
                <a:uFillTx/>
                <a:latin typeface="FandolSong-Regular-Identity-H"/>
                <a:ea typeface="等线"/>
                <a:cs typeface="+mn-cs"/>
              </a:rPr>
              <a:t>为</a:t>
            </a:r>
            <a:r>
              <a:rPr lang="en-US" altLang="zh-CN" sz="1600" dirty="0">
                <a:solidFill>
                  <a:srgbClr val="000000"/>
                </a:solidFill>
                <a:latin typeface="FandolSong-Regular-Identity-H"/>
              </a:rPr>
              <a:t>t</a:t>
            </a:r>
            <a:r>
              <a:rPr lang="en-US" altLang="zh-CN" sz="1600" baseline="30000" dirty="0">
                <a:solidFill>
                  <a:srgbClr val="000000"/>
                </a:solidFill>
                <a:latin typeface="FandolSong-Regular-Identity-H"/>
              </a:rPr>
              <a:t>1</a:t>
            </a:r>
          </a:p>
          <a:p>
            <a:pPr lvl="2">
              <a:buClr>
                <a:srgbClr val="C8161E"/>
              </a:buClr>
              <a:buFont typeface="Wingdings" panose="05000000000000000000" pitchFamily="2" charset="2"/>
              <a:buChar char="Ø"/>
              <a:defRPr/>
            </a:pPr>
            <a:r>
              <a:rPr lang="zh-CN" altLang="en-US" sz="1600" dirty="0">
                <a:solidFill>
                  <a:srgbClr val="000000"/>
                </a:solidFill>
                <a:latin typeface="FandolSong-Regular-Identity-H"/>
                <a:ea typeface="等线"/>
              </a:rPr>
              <a:t>相邻采样时刻刚好运动半波长</a:t>
            </a:r>
            <a:endParaRPr lang="en-US" altLang="zh-CN" sz="1600" dirty="0">
              <a:solidFill>
                <a:srgbClr val="000000"/>
              </a:solidFill>
              <a:latin typeface="FandolSong-Regular-Identity-H"/>
              <a:ea typeface="等线"/>
            </a:endParaRPr>
          </a:p>
          <a:p>
            <a:pPr lvl="2">
              <a:buClr>
                <a:srgbClr val="C8161E"/>
              </a:buClr>
              <a:buFont typeface="Wingdings" panose="05000000000000000000" pitchFamily="2" charset="2"/>
              <a:buChar char="Ø"/>
              <a:defRPr/>
            </a:pPr>
            <a:endParaRPr lang="en-US" altLang="zh-CN" sz="1600" dirty="0">
              <a:solidFill>
                <a:srgbClr val="000000"/>
              </a:solidFill>
              <a:latin typeface="FandolSong-Regular-Identity-H"/>
              <a:ea typeface="等线"/>
            </a:endParaRPr>
          </a:p>
          <a:p>
            <a:pPr lvl="2">
              <a:buClr>
                <a:srgbClr val="C8161E"/>
              </a:buClr>
              <a:buFont typeface="Wingdings" panose="05000000000000000000" pitchFamily="2" charset="2"/>
              <a:buChar char="Ø"/>
              <a:defRPr/>
            </a:pPr>
            <a:endParaRPr lang="en-US" altLang="zh-CN" sz="1600" dirty="0">
              <a:solidFill>
                <a:srgbClr val="000000"/>
              </a:solidFill>
              <a:latin typeface="FandolSong-Regular-Identity-H"/>
              <a:ea typeface="等线"/>
            </a:endParaRPr>
          </a:p>
          <a:p>
            <a:pPr lvl="2">
              <a:buClr>
                <a:srgbClr val="C8161E"/>
              </a:buClr>
              <a:buFont typeface="Wingdings" panose="05000000000000000000" pitchFamily="2" charset="2"/>
              <a:buChar char="Ø"/>
              <a:defRPr/>
            </a:pPr>
            <a:endParaRPr lang="en-US" altLang="zh-CN" sz="1600" dirty="0">
              <a:solidFill>
                <a:srgbClr val="000000"/>
              </a:solidFill>
              <a:latin typeface="FandolSong-Regular-Identity-H"/>
              <a:ea typeface="等线"/>
            </a:endParaRPr>
          </a:p>
          <a:p>
            <a:pPr lvl="2">
              <a:buClr>
                <a:srgbClr val="C8161E"/>
              </a:buClr>
              <a:buFont typeface="Wingdings" panose="05000000000000000000" pitchFamily="2" charset="2"/>
              <a:buChar char="Ø"/>
              <a:defRPr/>
            </a:pPr>
            <a:r>
              <a:rPr lang="zh-CN" altLang="en-US" sz="1600" dirty="0">
                <a:solidFill>
                  <a:srgbClr val="000000"/>
                </a:solidFill>
                <a:latin typeface="FandolSong-Regular-Identity-H"/>
                <a:ea typeface="等线"/>
              </a:rPr>
              <a:t>也就是说可以通过提前规划的路径形成一个更大的阵列，而且保持原来阵列的属性，可以使用</a:t>
            </a:r>
            <a:r>
              <a:rPr lang="en-US" altLang="zh-CN" sz="1600" dirty="0">
                <a:solidFill>
                  <a:srgbClr val="000000"/>
                </a:solidFill>
                <a:latin typeface="FandolSong-Regular-Identity-H"/>
              </a:rPr>
              <a:t>ESPRIT,ROOT-MUSIC</a:t>
            </a:r>
            <a:r>
              <a:rPr lang="zh-CN" altLang="en-US" sz="1600" dirty="0">
                <a:solidFill>
                  <a:srgbClr val="000000"/>
                </a:solidFill>
                <a:latin typeface="FandolSong-Regular-Identity-H"/>
              </a:rPr>
              <a:t>等算法加速求解过程</a:t>
            </a:r>
            <a:endParaRPr lang="en-US" altLang="zh-CN" sz="1600" dirty="0">
              <a:solidFill>
                <a:srgbClr val="000000"/>
              </a:solidFill>
              <a:latin typeface="FandolSong-Regular-Identity-H"/>
              <a:ea typeface="等线"/>
            </a:endParaRPr>
          </a:p>
        </p:txBody>
      </p:sp>
      <p:pic>
        <p:nvPicPr>
          <p:cNvPr id="7" name="图片 6" descr="图片包含 文本&#10;&#10;AI 生成的内容可能不正确。">
            <a:extLst>
              <a:ext uri="{FF2B5EF4-FFF2-40B4-BE49-F238E27FC236}">
                <a16:creationId xmlns:a16="http://schemas.microsoft.com/office/drawing/2014/main" id="{DC497CA2-6E0C-9D3E-92D6-70419EB3F5A4}"/>
              </a:ext>
            </a:extLst>
          </p:cNvPr>
          <p:cNvPicPr>
            <a:picLocks noChangeAspect="1"/>
          </p:cNvPicPr>
          <p:nvPr/>
        </p:nvPicPr>
        <p:blipFill>
          <a:blip r:embed="rId3"/>
          <a:stretch>
            <a:fillRect/>
          </a:stretch>
        </p:blipFill>
        <p:spPr>
          <a:xfrm>
            <a:off x="624432" y="3901985"/>
            <a:ext cx="2698332" cy="519792"/>
          </a:xfrm>
          <a:prstGeom prst="rect">
            <a:avLst/>
          </a:prstGeom>
        </p:spPr>
      </p:pic>
    </p:spTree>
    <p:extLst>
      <p:ext uri="{BB962C8B-B14F-4D97-AF65-F5344CB8AC3E}">
        <p14:creationId xmlns:p14="http://schemas.microsoft.com/office/powerpoint/2010/main" val="3687966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65894-56D8-642B-AFF0-ADCB5D4DE25A}"/>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3A39DDC2-F33A-D288-3EDC-37E37641D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3097" y="1970416"/>
            <a:ext cx="5590903" cy="2845911"/>
          </a:xfrm>
          <a:prstGeom prst="rect">
            <a:avLst/>
          </a:prstGeom>
        </p:spPr>
      </p:pic>
      <p:sp>
        <p:nvSpPr>
          <p:cNvPr id="3" name="标题 2">
            <a:extLst>
              <a:ext uri="{FF2B5EF4-FFF2-40B4-BE49-F238E27FC236}">
                <a16:creationId xmlns:a16="http://schemas.microsoft.com/office/drawing/2014/main" id="{532BF980-8021-C2FA-EB98-FEED59675F6B}"/>
              </a:ext>
            </a:extLst>
          </p:cNvPr>
          <p:cNvSpPr>
            <a:spLocks noGrp="1"/>
          </p:cNvSpPr>
          <p:nvPr>
            <p:ph type="title"/>
          </p:nvPr>
        </p:nvSpPr>
        <p:spPr/>
        <p:txBody>
          <a:bodyPr/>
          <a:lstStyle/>
          <a:p>
            <a:r>
              <a:rPr lang="zh-CN" altLang="en-US" dirty="0"/>
              <a:t>算法原理</a:t>
            </a:r>
          </a:p>
        </p:txBody>
      </p:sp>
      <p:sp>
        <p:nvSpPr>
          <p:cNvPr id="2" name="内容占位符 1">
            <a:extLst>
              <a:ext uri="{FF2B5EF4-FFF2-40B4-BE49-F238E27FC236}">
                <a16:creationId xmlns:a16="http://schemas.microsoft.com/office/drawing/2014/main" id="{65F1E921-B557-9A81-5BDE-79241A2A06B2}"/>
              </a:ext>
            </a:extLst>
          </p:cNvPr>
          <p:cNvSpPr>
            <a:spLocks noGrp="1"/>
          </p:cNvSpPr>
          <p:nvPr>
            <p:ph sz="quarter" idx="4294967295"/>
          </p:nvPr>
        </p:nvSpPr>
        <p:spPr>
          <a:xfrm>
            <a:off x="0" y="1693863"/>
            <a:ext cx="4931229" cy="5164137"/>
          </a:xfrm>
        </p:spPr>
        <p:txBody>
          <a:bodyPr>
            <a:normAutofit/>
          </a:bodyPr>
          <a:lstStyle/>
          <a:p>
            <a:pPr>
              <a:buFont typeface="Wingdings" panose="05000000000000000000" pitchFamily="2" charset="2"/>
              <a:buChar char="n"/>
            </a:pPr>
            <a:r>
              <a:rPr lang="zh-CN" altLang="en-US" dirty="0">
                <a:solidFill>
                  <a:srgbClr val="000000"/>
                </a:solidFill>
                <a:latin typeface="FandolSong-Regular-Identity-H"/>
              </a:rPr>
              <a:t>阵元重合对齐的数学基础</a:t>
            </a:r>
            <a:endParaRPr lang="en-US" altLang="zh-CN" dirty="0">
              <a:solidFill>
                <a:srgbClr val="000000"/>
              </a:solidFill>
              <a:latin typeface="FandolSong-Regular-Identity-H"/>
            </a:endParaRPr>
          </a:p>
          <a:p>
            <a:pPr marL="685800" marR="0" lvl="1" indent="-228600" algn="l" defTabSz="914400" rtl="0" eaLnBrk="1" fontAlgn="auto" latinLnBrk="0" hangingPunct="1">
              <a:lnSpc>
                <a:spcPct val="120000"/>
              </a:lnSpc>
              <a:spcBef>
                <a:spcPts val="500"/>
              </a:spcBef>
              <a:spcAft>
                <a:spcPts val="0"/>
              </a:spcAft>
              <a:buClr>
                <a:srgbClr val="C8161E"/>
              </a:buClr>
              <a:buSzPct val="100000"/>
              <a:buFont typeface="Wingdings" panose="05000000000000000000" pitchFamily="2" charset="2"/>
              <a:buChar char="ü"/>
              <a:tabLst/>
              <a:defRPr/>
            </a:pPr>
            <a:r>
              <a:rPr kumimoji="0" lang="zh-CN" altLang="en-US" sz="1600" b="0" i="0" u="none" strike="noStrike" kern="1200" cap="none" spc="0" normalizeH="0" baseline="0" noProof="0" dirty="0">
                <a:ln>
                  <a:noFill/>
                </a:ln>
                <a:solidFill>
                  <a:srgbClr val="000000"/>
                </a:solidFill>
                <a:effectLst/>
                <a:uLnTx/>
                <a:uFillTx/>
                <a:latin typeface="FandolSong-Regular-Identity-H"/>
                <a:ea typeface="等线"/>
                <a:cs typeface="+mn-cs"/>
              </a:rPr>
              <a:t>针对</a:t>
            </a:r>
            <a:r>
              <a:rPr lang="en-US" altLang="zh-CN" sz="1600" dirty="0">
                <a:solidFill>
                  <a:srgbClr val="000000"/>
                </a:solidFill>
                <a:latin typeface="FandolSong-Regular-Identity-H"/>
                <a:ea typeface="等线"/>
              </a:rPr>
              <a:t>MIMO</a:t>
            </a:r>
            <a:r>
              <a:rPr lang="zh-CN" altLang="en-US" sz="1600" dirty="0">
                <a:solidFill>
                  <a:srgbClr val="000000"/>
                </a:solidFill>
                <a:latin typeface="FandolSong-Regular-Identity-H"/>
                <a:ea typeface="等线"/>
              </a:rPr>
              <a:t>雷达的</a:t>
            </a:r>
            <a:r>
              <a:rPr kumimoji="0" lang="zh-CN" altLang="en-US" sz="1600" b="0" i="0" u="none" strike="noStrike" kern="1200" cap="none" spc="0" normalizeH="0" baseline="0" noProof="0" dirty="0">
                <a:ln>
                  <a:noFill/>
                </a:ln>
                <a:solidFill>
                  <a:srgbClr val="000000"/>
                </a:solidFill>
                <a:effectLst/>
                <a:uLnTx/>
                <a:uFillTx/>
                <a:latin typeface="FandolSong-Regular-Identity-H"/>
                <a:ea typeface="等线"/>
                <a:cs typeface="+mn-cs"/>
              </a:rPr>
              <a:t>运动孔径扩展的进一步优化</a:t>
            </a:r>
            <a:endParaRPr kumimoji="0" lang="en-US" altLang="zh-CN" sz="1600" b="0" i="0" u="none" strike="noStrike" kern="1200" cap="none" spc="0" normalizeH="0" baseline="0" noProof="0" dirty="0">
              <a:ln>
                <a:noFill/>
              </a:ln>
              <a:solidFill>
                <a:srgbClr val="000000"/>
              </a:solidFill>
              <a:effectLst/>
              <a:uLnTx/>
              <a:uFillTx/>
              <a:latin typeface="FandolSong-Regular-Identity-H"/>
              <a:ea typeface="等线"/>
              <a:cs typeface="+mn-cs"/>
            </a:endParaRPr>
          </a:p>
          <a:p>
            <a:pPr lvl="2">
              <a:buClr>
                <a:srgbClr val="C8161E"/>
              </a:buClr>
              <a:buFont typeface="Wingdings" panose="05000000000000000000" pitchFamily="2" charset="2"/>
              <a:buChar char="Ø"/>
              <a:defRPr/>
            </a:pPr>
            <a:r>
              <a:rPr lang="en-US" altLang="zh-CN" sz="1600" dirty="0">
                <a:solidFill>
                  <a:srgbClr val="000000"/>
                </a:solidFill>
                <a:latin typeface="FandolSong-Regular-Identity-H"/>
                <a:ea typeface="等线"/>
              </a:rPr>
              <a:t>MIMO</a:t>
            </a:r>
            <a:r>
              <a:rPr lang="zh-CN" altLang="en-US" sz="1600" dirty="0">
                <a:solidFill>
                  <a:srgbClr val="000000"/>
                </a:solidFill>
                <a:latin typeface="FandolSong-Regular-Identity-H"/>
                <a:ea typeface="等线"/>
              </a:rPr>
              <a:t>雷达由于发射与接收阵元同步运动，因此所需的运动距离减半</a:t>
            </a:r>
            <a:endParaRPr lang="en-US" altLang="zh-CN" sz="1600" baseline="30000" dirty="0">
              <a:solidFill>
                <a:srgbClr val="000000"/>
              </a:solidFill>
              <a:latin typeface="FandolSong-Regular-Identity-H"/>
              <a:ea typeface="等线"/>
            </a:endParaRPr>
          </a:p>
          <a:p>
            <a:pPr lvl="2">
              <a:buClr>
                <a:srgbClr val="C8161E"/>
              </a:buClr>
              <a:buFont typeface="Wingdings" panose="05000000000000000000" pitchFamily="2" charset="2"/>
              <a:buChar char="Ø"/>
              <a:defRPr/>
            </a:pPr>
            <a:endParaRPr lang="en-US" altLang="zh-CN" sz="1600" dirty="0">
              <a:solidFill>
                <a:srgbClr val="000000"/>
              </a:solidFill>
              <a:latin typeface="FandolSong-Regular-Identity-H"/>
              <a:ea typeface="等线"/>
            </a:endParaRPr>
          </a:p>
          <a:p>
            <a:pPr lvl="2">
              <a:buClr>
                <a:srgbClr val="C8161E"/>
              </a:buClr>
              <a:buFont typeface="Wingdings" panose="05000000000000000000" pitchFamily="2" charset="2"/>
              <a:buChar char="Ø"/>
              <a:defRPr/>
            </a:pPr>
            <a:endParaRPr lang="en-US" altLang="zh-CN" sz="1600" dirty="0">
              <a:solidFill>
                <a:srgbClr val="000000"/>
              </a:solidFill>
              <a:latin typeface="FandolSong-Regular-Identity-H"/>
              <a:ea typeface="等线"/>
            </a:endParaRPr>
          </a:p>
          <a:p>
            <a:pPr lvl="2">
              <a:buClr>
                <a:srgbClr val="C8161E"/>
              </a:buClr>
              <a:buFont typeface="Wingdings" panose="05000000000000000000" pitchFamily="2" charset="2"/>
              <a:buChar char="Ø"/>
              <a:defRPr/>
            </a:pPr>
            <a:endParaRPr lang="en-US" altLang="zh-CN" sz="1600" dirty="0">
              <a:solidFill>
                <a:srgbClr val="000000"/>
              </a:solidFill>
              <a:latin typeface="FandolSong-Regular-Identity-H"/>
              <a:ea typeface="等线"/>
            </a:endParaRPr>
          </a:p>
          <a:p>
            <a:pPr lvl="2">
              <a:buClr>
                <a:srgbClr val="C8161E"/>
              </a:buClr>
              <a:buFont typeface="Wingdings" panose="05000000000000000000" pitchFamily="2" charset="2"/>
              <a:buChar char="Ø"/>
              <a:defRPr/>
            </a:pPr>
            <a:endParaRPr lang="en-US" altLang="zh-CN" sz="1600" dirty="0">
              <a:solidFill>
                <a:srgbClr val="000000"/>
              </a:solidFill>
              <a:latin typeface="FandolSong-Regular-Identity-H"/>
              <a:ea typeface="等线"/>
            </a:endParaRPr>
          </a:p>
          <a:p>
            <a:pPr lvl="2">
              <a:buClr>
                <a:srgbClr val="C8161E"/>
              </a:buClr>
              <a:buFont typeface="Wingdings" panose="05000000000000000000" pitchFamily="2" charset="2"/>
              <a:buChar char="Ø"/>
              <a:defRPr/>
            </a:pPr>
            <a:r>
              <a:rPr lang="zh-CN" altLang="en-US" sz="1600" dirty="0">
                <a:solidFill>
                  <a:srgbClr val="000000"/>
                </a:solidFill>
                <a:latin typeface="FandolSong-Regular-Identity-H"/>
                <a:ea typeface="等线"/>
              </a:rPr>
              <a:t>也就是说，</a:t>
            </a:r>
            <a:r>
              <a:rPr lang="zh-CN" altLang="en-US" sz="1600" dirty="0">
                <a:solidFill>
                  <a:srgbClr val="000000"/>
                </a:solidFill>
                <a:latin typeface="FandolSong-Regular-Identity-H"/>
              </a:rPr>
              <a:t>允许仅运动原来一半的位移就可以实现等效孔径扩展，从而在保持分辨率增强的同时减少运动补偿需求。</a:t>
            </a:r>
            <a:endParaRPr lang="en-US" altLang="zh-CN" sz="1600" dirty="0">
              <a:solidFill>
                <a:srgbClr val="000000"/>
              </a:solidFill>
              <a:latin typeface="FandolSong-Regular-Identity-H"/>
              <a:ea typeface="等线"/>
            </a:endParaRPr>
          </a:p>
        </p:txBody>
      </p:sp>
      <p:pic>
        <p:nvPicPr>
          <p:cNvPr id="9" name="图片 8" descr="图示&#10;&#10;AI 生成的内容可能不正确。">
            <a:extLst>
              <a:ext uri="{FF2B5EF4-FFF2-40B4-BE49-F238E27FC236}">
                <a16:creationId xmlns:a16="http://schemas.microsoft.com/office/drawing/2014/main" id="{4141E866-8EF6-D1D2-9F34-1B28410DE36A}"/>
              </a:ext>
            </a:extLst>
          </p:cNvPr>
          <p:cNvPicPr>
            <a:picLocks noChangeAspect="1"/>
          </p:cNvPicPr>
          <p:nvPr/>
        </p:nvPicPr>
        <p:blipFill>
          <a:blip r:embed="rId3"/>
          <a:srcRect l="3443"/>
          <a:stretch>
            <a:fillRect/>
          </a:stretch>
        </p:blipFill>
        <p:spPr>
          <a:xfrm>
            <a:off x="548639" y="3429000"/>
            <a:ext cx="3107327" cy="879266"/>
          </a:xfrm>
          <a:prstGeom prst="rect">
            <a:avLst/>
          </a:prstGeom>
        </p:spPr>
      </p:pic>
    </p:spTree>
    <p:extLst>
      <p:ext uri="{BB962C8B-B14F-4D97-AF65-F5344CB8AC3E}">
        <p14:creationId xmlns:p14="http://schemas.microsoft.com/office/powerpoint/2010/main" val="695745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11966-08F2-BBA4-5CC9-976C3C53340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139937B-7EEA-D0B2-9F12-166BBEFD7741}"/>
              </a:ext>
            </a:extLst>
          </p:cNvPr>
          <p:cNvSpPr>
            <a:spLocks noGrp="1"/>
          </p:cNvSpPr>
          <p:nvPr>
            <p:ph type="title"/>
          </p:nvPr>
        </p:nvSpPr>
        <p:spPr/>
        <p:txBody>
          <a:bodyPr/>
          <a:lstStyle/>
          <a:p>
            <a:r>
              <a:rPr lang="zh-CN" altLang="en-US" dirty="0"/>
              <a:t>算法原理</a:t>
            </a:r>
          </a:p>
        </p:txBody>
      </p:sp>
      <p:pic>
        <p:nvPicPr>
          <p:cNvPr id="6" name="图片 5" descr="图表, 箱线图&#10;&#10;AI 生成的内容可能不正确。">
            <a:extLst>
              <a:ext uri="{FF2B5EF4-FFF2-40B4-BE49-F238E27FC236}">
                <a16:creationId xmlns:a16="http://schemas.microsoft.com/office/drawing/2014/main" id="{FC54E7C3-CC57-4C4D-D274-A07FF36D69C0}"/>
              </a:ext>
            </a:extLst>
          </p:cNvPr>
          <p:cNvPicPr>
            <a:picLocks noChangeAspect="1"/>
          </p:cNvPicPr>
          <p:nvPr/>
        </p:nvPicPr>
        <p:blipFill>
          <a:blip r:embed="rId2"/>
          <a:srcRect l="5585" t="9623" r="2941"/>
          <a:stretch>
            <a:fillRect/>
          </a:stretch>
        </p:blipFill>
        <p:spPr>
          <a:xfrm>
            <a:off x="2723606" y="2148707"/>
            <a:ext cx="6296297" cy="3015430"/>
          </a:xfrm>
          <a:prstGeom prst="rect">
            <a:avLst/>
          </a:prstGeom>
        </p:spPr>
      </p:pic>
      <p:sp>
        <p:nvSpPr>
          <p:cNvPr id="2" name="内容占位符 1">
            <a:extLst>
              <a:ext uri="{FF2B5EF4-FFF2-40B4-BE49-F238E27FC236}">
                <a16:creationId xmlns:a16="http://schemas.microsoft.com/office/drawing/2014/main" id="{50DCA30A-EC6A-738B-9C2F-C66D46938E1A}"/>
              </a:ext>
            </a:extLst>
          </p:cNvPr>
          <p:cNvSpPr>
            <a:spLocks noGrp="1"/>
          </p:cNvSpPr>
          <p:nvPr>
            <p:ph sz="quarter" idx="4294967295"/>
          </p:nvPr>
        </p:nvSpPr>
        <p:spPr>
          <a:xfrm>
            <a:off x="0" y="1693863"/>
            <a:ext cx="8641080" cy="5164137"/>
          </a:xfrm>
        </p:spPr>
        <p:txBody>
          <a:bodyPr>
            <a:normAutofit/>
          </a:bodyPr>
          <a:lstStyle/>
          <a:p>
            <a:pPr>
              <a:buFont typeface="Wingdings" panose="05000000000000000000" pitchFamily="2" charset="2"/>
              <a:buChar char="n"/>
            </a:pPr>
            <a:r>
              <a:rPr lang="zh-CN" altLang="en-US" dirty="0">
                <a:solidFill>
                  <a:srgbClr val="000000"/>
                </a:solidFill>
                <a:latin typeface="FandolSong-Regular-Identity-H"/>
              </a:rPr>
              <a:t>阵元重合对齐的数学基础</a:t>
            </a:r>
            <a:endParaRPr lang="en-US" altLang="zh-CN" dirty="0">
              <a:solidFill>
                <a:srgbClr val="000000"/>
              </a:solidFill>
              <a:latin typeface="FandolSong-Regular-Identity-H"/>
            </a:endParaRPr>
          </a:p>
          <a:p>
            <a:pPr marL="685800" marR="0" lvl="1" indent="-228600" algn="l" defTabSz="914400" rtl="0" eaLnBrk="1" fontAlgn="auto" latinLnBrk="0" hangingPunct="1">
              <a:lnSpc>
                <a:spcPct val="120000"/>
              </a:lnSpc>
              <a:spcBef>
                <a:spcPts val="500"/>
              </a:spcBef>
              <a:spcAft>
                <a:spcPts val="0"/>
              </a:spcAft>
              <a:buClr>
                <a:srgbClr val="C8161E"/>
              </a:buClr>
              <a:buSzPct val="100000"/>
              <a:buFont typeface="Wingdings" panose="05000000000000000000" pitchFamily="2" charset="2"/>
              <a:buChar char="ü"/>
              <a:tabLst/>
              <a:defRPr/>
            </a:pPr>
            <a:r>
              <a:rPr kumimoji="0" lang="zh-CN" altLang="en-US" sz="1600" b="0" i="0" u="none" strike="noStrike" kern="1200" cap="none" spc="0" normalizeH="0" baseline="0" noProof="0" dirty="0">
                <a:ln>
                  <a:noFill/>
                </a:ln>
                <a:solidFill>
                  <a:srgbClr val="000000"/>
                </a:solidFill>
                <a:effectLst/>
                <a:uLnTx/>
                <a:uFillTx/>
                <a:latin typeface="FandolSong-Regular-Identity-H"/>
                <a:ea typeface="等线"/>
                <a:cs typeface="+mn-cs"/>
              </a:rPr>
              <a:t>针对平移运动孔径扩展</a:t>
            </a:r>
            <a:endParaRPr kumimoji="0" lang="en-US" altLang="zh-CN" sz="1600" b="0" i="0" u="none" strike="noStrike" kern="1200" cap="none" spc="0" normalizeH="0" baseline="0" noProof="0" dirty="0">
              <a:ln>
                <a:noFill/>
              </a:ln>
              <a:solidFill>
                <a:srgbClr val="000000"/>
              </a:solidFill>
              <a:effectLst/>
              <a:uLnTx/>
              <a:uFillTx/>
              <a:latin typeface="FandolSong-Regular-Identity-H"/>
              <a:ea typeface="等线"/>
              <a:cs typeface="+mn-cs"/>
            </a:endParaRPr>
          </a:p>
          <a:p>
            <a:pPr lvl="2">
              <a:buClr>
                <a:srgbClr val="C8161E"/>
              </a:buClr>
              <a:buFont typeface="Wingdings" panose="05000000000000000000" pitchFamily="2" charset="2"/>
              <a:buChar char="Ø"/>
              <a:defRPr/>
            </a:pPr>
            <a:r>
              <a:rPr kumimoji="0" lang="zh-CN" altLang="en-US" sz="1600" b="0" i="0" u="none" strike="noStrike" kern="1200" cap="none" spc="0" normalizeH="0" baseline="0" noProof="0" dirty="0">
                <a:ln>
                  <a:noFill/>
                </a:ln>
                <a:solidFill>
                  <a:srgbClr val="000000"/>
                </a:solidFill>
                <a:effectLst/>
                <a:uLnTx/>
                <a:uFillTx/>
                <a:latin typeface="FandolSong-Regular-Identity-H"/>
                <a:ea typeface="等线"/>
                <a:cs typeface="+mn-cs"/>
              </a:rPr>
              <a:t>快照数据处理</a:t>
            </a:r>
            <a:endParaRPr kumimoji="0" lang="en-US" altLang="zh-CN" sz="1600" b="0" i="0" u="none" strike="noStrike" kern="1200" cap="none" spc="0" normalizeH="0" baseline="0" noProof="0" dirty="0">
              <a:ln>
                <a:noFill/>
              </a:ln>
              <a:solidFill>
                <a:srgbClr val="000000"/>
              </a:solidFill>
              <a:effectLst/>
              <a:uLnTx/>
              <a:uFillTx/>
              <a:latin typeface="FandolSong-Regular-Identity-H"/>
              <a:ea typeface="等线"/>
              <a:cs typeface="+mn-cs"/>
            </a:endParaRPr>
          </a:p>
          <a:p>
            <a:pPr lvl="2">
              <a:buClr>
                <a:srgbClr val="C8161E"/>
              </a:buClr>
              <a:buFont typeface="Wingdings" panose="05000000000000000000" pitchFamily="2" charset="2"/>
              <a:buChar char="Ø"/>
              <a:defRPr/>
            </a:pPr>
            <a:endParaRPr lang="en-US" altLang="zh-CN" sz="1600" dirty="0">
              <a:solidFill>
                <a:srgbClr val="000000"/>
              </a:solidFill>
              <a:latin typeface="FandolSong-Regular-Identity-H"/>
              <a:ea typeface="等线"/>
            </a:endParaRPr>
          </a:p>
          <a:p>
            <a:pPr lvl="2">
              <a:buClr>
                <a:srgbClr val="C8161E"/>
              </a:buClr>
              <a:buFont typeface="Wingdings" panose="05000000000000000000" pitchFamily="2" charset="2"/>
              <a:buChar char="Ø"/>
              <a:defRPr/>
            </a:pPr>
            <a:endParaRPr kumimoji="0" lang="en-US" altLang="zh-CN" sz="1600" b="0" i="0" u="none" strike="noStrike" kern="1200" cap="none" spc="0" normalizeH="0" baseline="0" noProof="0" dirty="0">
              <a:ln>
                <a:noFill/>
              </a:ln>
              <a:solidFill>
                <a:srgbClr val="000000"/>
              </a:solidFill>
              <a:effectLst/>
              <a:uLnTx/>
              <a:uFillTx/>
              <a:latin typeface="FandolSong-Regular-Identity-H"/>
              <a:ea typeface="等线"/>
              <a:cs typeface="+mn-cs"/>
            </a:endParaRPr>
          </a:p>
          <a:p>
            <a:pPr lvl="2">
              <a:buClr>
                <a:srgbClr val="C8161E"/>
              </a:buClr>
              <a:buFont typeface="Wingdings" panose="05000000000000000000" pitchFamily="2" charset="2"/>
              <a:buChar char="Ø"/>
              <a:defRPr/>
            </a:pPr>
            <a:endParaRPr lang="en-US" altLang="zh-CN" sz="1600" dirty="0">
              <a:solidFill>
                <a:srgbClr val="000000"/>
              </a:solidFill>
              <a:latin typeface="FandolSong-Regular-Identity-H"/>
              <a:ea typeface="等线"/>
            </a:endParaRPr>
          </a:p>
          <a:p>
            <a:pPr lvl="2">
              <a:buClr>
                <a:srgbClr val="C8161E"/>
              </a:buClr>
              <a:buFont typeface="Wingdings" panose="05000000000000000000" pitchFamily="2" charset="2"/>
              <a:buChar char="Ø"/>
              <a:defRPr/>
            </a:pPr>
            <a:endParaRPr kumimoji="0" lang="en-US" altLang="zh-CN" sz="1600" b="0" i="0" u="none" strike="noStrike" kern="1200" cap="none" spc="0" normalizeH="0" baseline="0" noProof="0" dirty="0">
              <a:ln>
                <a:noFill/>
              </a:ln>
              <a:solidFill>
                <a:srgbClr val="000000"/>
              </a:solidFill>
              <a:effectLst/>
              <a:uLnTx/>
              <a:uFillTx/>
              <a:latin typeface="FandolSong-Regular-Identity-H"/>
              <a:ea typeface="等线"/>
              <a:cs typeface="+mn-cs"/>
            </a:endParaRPr>
          </a:p>
          <a:p>
            <a:pPr lvl="2">
              <a:buClr>
                <a:srgbClr val="C8161E"/>
              </a:buClr>
              <a:buFont typeface="Wingdings" panose="05000000000000000000" pitchFamily="2" charset="2"/>
              <a:buChar char="Ø"/>
              <a:defRPr/>
            </a:pPr>
            <a:endParaRPr lang="en-US" altLang="zh-CN" sz="1600" dirty="0">
              <a:solidFill>
                <a:srgbClr val="000000"/>
              </a:solidFill>
              <a:latin typeface="FandolSong-Regular-Identity-H"/>
              <a:ea typeface="等线"/>
            </a:endParaRPr>
          </a:p>
          <a:p>
            <a:pPr lvl="2">
              <a:buClr>
                <a:srgbClr val="C8161E"/>
              </a:buClr>
              <a:buFont typeface="Wingdings" panose="05000000000000000000" pitchFamily="2" charset="2"/>
              <a:buChar char="Ø"/>
              <a:defRPr/>
            </a:pPr>
            <a:endParaRPr kumimoji="0" lang="en-US" altLang="zh-CN" sz="1600" b="0" i="0" u="none" strike="noStrike" kern="1200" cap="none" spc="0" normalizeH="0" baseline="0" noProof="0" dirty="0">
              <a:ln>
                <a:noFill/>
              </a:ln>
              <a:solidFill>
                <a:srgbClr val="000000"/>
              </a:solidFill>
              <a:effectLst/>
              <a:uLnTx/>
              <a:uFillTx/>
              <a:latin typeface="FandolSong-Regular-Identity-H"/>
              <a:ea typeface="等线"/>
              <a:cs typeface="+mn-cs"/>
            </a:endParaRPr>
          </a:p>
          <a:p>
            <a:pPr lvl="2">
              <a:buClr>
                <a:srgbClr val="C8161E"/>
              </a:buClr>
              <a:buFont typeface="Wingdings" panose="05000000000000000000" pitchFamily="2" charset="2"/>
              <a:buChar char="Ø"/>
              <a:defRPr/>
            </a:pPr>
            <a:r>
              <a:rPr lang="zh-CN" altLang="en-US" sz="1600" dirty="0">
                <a:solidFill>
                  <a:srgbClr val="000000"/>
                </a:solidFill>
                <a:latin typeface="FandolSong-Regular-Identity-H"/>
                <a:ea typeface="等线"/>
              </a:rPr>
              <a:t>每一个时间块的处理从前一个时刻的第一个阵元和后一个时刻的最后一个的数据拼接而成，多出来的部分就是成功扩展的孔径，处理后的单时间切片如下</a:t>
            </a:r>
            <a:endParaRPr kumimoji="0" lang="en-US" altLang="zh-CN" sz="1600" b="0" i="0" u="none" strike="noStrike" kern="1200" cap="none" spc="0" normalizeH="0" baseline="0" noProof="0" dirty="0">
              <a:ln>
                <a:noFill/>
              </a:ln>
              <a:solidFill>
                <a:srgbClr val="000000"/>
              </a:solidFill>
              <a:effectLst/>
              <a:uLnTx/>
              <a:uFillTx/>
              <a:latin typeface="FandolSong-Regular-Identity-H"/>
              <a:ea typeface="等线"/>
              <a:cs typeface="+mn-cs"/>
            </a:endParaRPr>
          </a:p>
        </p:txBody>
      </p:sp>
      <p:pic>
        <p:nvPicPr>
          <p:cNvPr id="9" name="图片 8" descr="图示&#10;&#10;AI 生成的内容可能不正确。">
            <a:extLst>
              <a:ext uri="{FF2B5EF4-FFF2-40B4-BE49-F238E27FC236}">
                <a16:creationId xmlns:a16="http://schemas.microsoft.com/office/drawing/2014/main" id="{702D7C6E-07F0-2401-0E5B-E3E0DF1F1175}"/>
              </a:ext>
            </a:extLst>
          </p:cNvPr>
          <p:cNvPicPr>
            <a:picLocks noChangeAspect="1"/>
          </p:cNvPicPr>
          <p:nvPr/>
        </p:nvPicPr>
        <p:blipFill>
          <a:blip r:embed="rId3"/>
          <a:stretch>
            <a:fillRect/>
          </a:stretch>
        </p:blipFill>
        <p:spPr>
          <a:xfrm>
            <a:off x="1567541" y="5763059"/>
            <a:ext cx="6492241" cy="935591"/>
          </a:xfrm>
          <a:prstGeom prst="rect">
            <a:avLst/>
          </a:prstGeom>
        </p:spPr>
      </p:pic>
      <p:pic>
        <p:nvPicPr>
          <p:cNvPr id="11" name="图片 10" descr="图片包含 文本&#10;&#10;AI 生成的内容可能不正确。">
            <a:extLst>
              <a:ext uri="{FF2B5EF4-FFF2-40B4-BE49-F238E27FC236}">
                <a16:creationId xmlns:a16="http://schemas.microsoft.com/office/drawing/2014/main" id="{2845C8E4-EF30-79D4-56C7-5314A6D82A5D}"/>
              </a:ext>
            </a:extLst>
          </p:cNvPr>
          <p:cNvPicPr>
            <a:picLocks noChangeAspect="1"/>
          </p:cNvPicPr>
          <p:nvPr/>
        </p:nvPicPr>
        <p:blipFill>
          <a:blip r:embed="rId4"/>
          <a:stretch>
            <a:fillRect/>
          </a:stretch>
        </p:blipFill>
        <p:spPr>
          <a:xfrm>
            <a:off x="182880" y="3330237"/>
            <a:ext cx="2011680" cy="431074"/>
          </a:xfrm>
          <a:prstGeom prst="rect">
            <a:avLst/>
          </a:prstGeom>
        </p:spPr>
      </p:pic>
      <p:pic>
        <p:nvPicPr>
          <p:cNvPr id="13" name="图片 12" descr="文本, 信件&#10;&#10;AI 生成的内容可能不正确。">
            <a:extLst>
              <a:ext uri="{FF2B5EF4-FFF2-40B4-BE49-F238E27FC236}">
                <a16:creationId xmlns:a16="http://schemas.microsoft.com/office/drawing/2014/main" id="{B1A5B8CC-7C61-74D6-C2F5-F30ADFC9C76B}"/>
              </a:ext>
            </a:extLst>
          </p:cNvPr>
          <p:cNvPicPr>
            <a:picLocks noChangeAspect="1"/>
          </p:cNvPicPr>
          <p:nvPr/>
        </p:nvPicPr>
        <p:blipFill>
          <a:blip r:embed="rId5"/>
          <a:srcRect t="2496" r="10267" b="15299"/>
          <a:stretch>
            <a:fillRect/>
          </a:stretch>
        </p:blipFill>
        <p:spPr>
          <a:xfrm>
            <a:off x="1" y="3761311"/>
            <a:ext cx="2723606" cy="779724"/>
          </a:xfrm>
          <a:prstGeom prst="rect">
            <a:avLst/>
          </a:prstGeom>
        </p:spPr>
      </p:pic>
    </p:spTree>
    <p:extLst>
      <p:ext uri="{BB962C8B-B14F-4D97-AF65-F5344CB8AC3E}">
        <p14:creationId xmlns:p14="http://schemas.microsoft.com/office/powerpoint/2010/main" val="1229084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369332"/>
          </a:xfrm>
          <a:prstGeom prst="rect">
            <a:avLst/>
          </a:prstGeom>
          <a:noFill/>
        </p:spPr>
        <p:txBody>
          <a:bodyPr wrap="square" rtlCol="0">
            <a:spAutoFit/>
          </a:bodyPr>
          <a:lstStyle/>
          <a:p>
            <a:r>
              <a:rPr lang="zh-CN" altLang="en-US" b="1" dirty="0"/>
              <a:t>研究背景与意义</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2" y="3114680"/>
            <a:ext cx="5189538" cy="369332"/>
          </a:xfrm>
          <a:prstGeom prst="rect">
            <a:avLst/>
          </a:prstGeom>
          <a:noFill/>
        </p:spPr>
        <p:txBody>
          <a:bodyPr wrap="square" rtlCol="0">
            <a:spAutoFit/>
          </a:bodyPr>
          <a:lstStyle/>
          <a:p>
            <a:r>
              <a:rPr lang="zh-CN" altLang="en-US" b="1" dirty="0"/>
              <a:t>面向特定轨迹的组合式无人机雷达孔径扩展方法</a:t>
            </a:r>
          </a:p>
        </p:txBody>
      </p: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1" y="4034654"/>
            <a:ext cx="5275057" cy="369332"/>
          </a:xfrm>
          <a:prstGeom prst="rect">
            <a:avLst/>
          </a:prstGeom>
          <a:noFill/>
        </p:spPr>
        <p:txBody>
          <a:bodyPr wrap="square" rtlCol="0">
            <a:spAutoFit/>
          </a:bodyPr>
          <a:lstStyle/>
          <a:p>
            <a:r>
              <a:rPr lang="zh-CN" altLang="en-US" b="1" dirty="0"/>
              <a:t>面向任意轨迹的组合式无人机雷达孔径扩展方法</a:t>
            </a:r>
          </a:p>
        </p:txBody>
      </p: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915073" y="4954628"/>
            <a:ext cx="4387392" cy="369332"/>
          </a:xfrm>
          <a:prstGeom prst="rect">
            <a:avLst/>
          </a:prstGeom>
          <a:noFill/>
        </p:spPr>
        <p:txBody>
          <a:bodyPr wrap="square" rtlCol="0">
            <a:spAutoFit/>
          </a:bodyPr>
          <a:lstStyle/>
          <a:p>
            <a:r>
              <a:rPr lang="zh-CN" altLang="en-US" b="1" dirty="0"/>
              <a:t>工作总结与展望</a:t>
            </a:r>
          </a:p>
        </p:txBody>
      </p:sp>
      <p:sp>
        <p:nvSpPr>
          <p:cNvPr id="27" name="文本框 26"/>
          <p:cNvSpPr txBox="1"/>
          <p:nvPr/>
        </p:nvSpPr>
        <p:spPr>
          <a:xfrm>
            <a:off x="2915073" y="2169232"/>
            <a:ext cx="4672501" cy="369332"/>
          </a:xfrm>
          <a:prstGeom prst="rect">
            <a:avLst/>
          </a:prstGeom>
          <a:noFill/>
        </p:spPr>
        <p:txBody>
          <a:bodyPr wrap="square" rtlCol="0">
            <a:spAutoFit/>
          </a:bodyPr>
          <a:lstStyle/>
          <a:p>
            <a:r>
              <a:rPr lang="zh-CN" altLang="en-US" b="1" dirty="0"/>
              <a:t>无人机雷达平台及关键技术</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86515-787C-CF79-15AA-00238954DC3D}"/>
            </a:ext>
          </a:extLst>
        </p:cNvPr>
        <p:cNvGrpSpPr/>
        <p:nvPr/>
      </p:nvGrpSpPr>
      <p:grpSpPr>
        <a:xfrm>
          <a:off x="0" y="0"/>
          <a:ext cx="0" cy="0"/>
          <a:chOff x="0" y="0"/>
          <a:chExt cx="0" cy="0"/>
        </a:xfrm>
      </p:grpSpPr>
      <p:pic>
        <p:nvPicPr>
          <p:cNvPr id="23" name="图片 22">
            <a:extLst>
              <a:ext uri="{FF2B5EF4-FFF2-40B4-BE49-F238E27FC236}">
                <a16:creationId xmlns:a16="http://schemas.microsoft.com/office/drawing/2014/main" id="{D3B31F43-86A0-8DD0-57E2-34701DE5E1B9}"/>
              </a:ext>
            </a:extLst>
          </p:cNvPr>
          <p:cNvPicPr>
            <a:picLocks noChangeAspect="1"/>
          </p:cNvPicPr>
          <p:nvPr/>
        </p:nvPicPr>
        <p:blipFill>
          <a:blip r:embed="rId2">
            <a:extLst>
              <a:ext uri="{28A0092B-C50C-407E-A947-70E740481C1C}">
                <a14:useLocalDpi xmlns:a14="http://schemas.microsoft.com/office/drawing/2010/main" val="0"/>
              </a:ext>
            </a:extLst>
          </a:blip>
          <a:srcRect r="918"/>
          <a:stretch>
            <a:fillRect/>
          </a:stretch>
        </p:blipFill>
        <p:spPr>
          <a:xfrm>
            <a:off x="2797484" y="2314150"/>
            <a:ext cx="6346516" cy="2623610"/>
          </a:xfrm>
          <a:prstGeom prst="rect">
            <a:avLst/>
          </a:prstGeom>
        </p:spPr>
      </p:pic>
      <p:sp>
        <p:nvSpPr>
          <p:cNvPr id="3" name="标题 2">
            <a:extLst>
              <a:ext uri="{FF2B5EF4-FFF2-40B4-BE49-F238E27FC236}">
                <a16:creationId xmlns:a16="http://schemas.microsoft.com/office/drawing/2014/main" id="{0463ADF5-C491-AA08-EC0D-405674FA9E10}"/>
              </a:ext>
            </a:extLst>
          </p:cNvPr>
          <p:cNvSpPr>
            <a:spLocks noGrp="1"/>
          </p:cNvSpPr>
          <p:nvPr>
            <p:ph type="title"/>
          </p:nvPr>
        </p:nvSpPr>
        <p:spPr/>
        <p:txBody>
          <a:bodyPr/>
          <a:lstStyle/>
          <a:p>
            <a:r>
              <a:rPr lang="zh-CN" altLang="en-US" dirty="0"/>
              <a:t>算法原理</a:t>
            </a:r>
          </a:p>
        </p:txBody>
      </p:sp>
      <p:sp>
        <p:nvSpPr>
          <p:cNvPr id="2" name="内容占位符 1">
            <a:extLst>
              <a:ext uri="{FF2B5EF4-FFF2-40B4-BE49-F238E27FC236}">
                <a16:creationId xmlns:a16="http://schemas.microsoft.com/office/drawing/2014/main" id="{9B77AA28-56F1-1A2F-8493-587751871B20}"/>
              </a:ext>
            </a:extLst>
          </p:cNvPr>
          <p:cNvSpPr>
            <a:spLocks noGrp="1"/>
          </p:cNvSpPr>
          <p:nvPr>
            <p:ph sz="quarter" idx="4294967295"/>
          </p:nvPr>
        </p:nvSpPr>
        <p:spPr>
          <a:xfrm>
            <a:off x="0" y="1739582"/>
            <a:ext cx="6786163" cy="4935538"/>
          </a:xfrm>
        </p:spPr>
        <p:txBody>
          <a:bodyPr>
            <a:normAutofit/>
          </a:bodyPr>
          <a:lstStyle/>
          <a:p>
            <a:pPr>
              <a:buFont typeface="Wingdings" panose="05000000000000000000" pitchFamily="2" charset="2"/>
              <a:buChar char="n"/>
            </a:pPr>
            <a:r>
              <a:rPr lang="zh-CN" altLang="en-US" dirty="0">
                <a:solidFill>
                  <a:srgbClr val="000000"/>
                </a:solidFill>
                <a:latin typeface="FandolSong-Regular-Identity-H"/>
              </a:rPr>
              <a:t>阵元重合对齐的数学基础</a:t>
            </a:r>
            <a:endParaRPr lang="en-US" altLang="zh-CN" dirty="0">
              <a:solidFill>
                <a:srgbClr val="000000"/>
              </a:solidFill>
              <a:latin typeface="FandolSong-Regular-Identity-H"/>
            </a:endParaRPr>
          </a:p>
          <a:p>
            <a:pPr lvl="1">
              <a:buFont typeface="Wingdings" panose="05000000000000000000" pitchFamily="2" charset="2"/>
              <a:buChar char="ü"/>
            </a:pPr>
            <a:r>
              <a:rPr lang="zh-CN" altLang="en-US" sz="1600" b="0" i="0" dirty="0">
                <a:solidFill>
                  <a:srgbClr val="000000"/>
                </a:solidFill>
                <a:effectLst/>
                <a:latin typeface="FandolSong-Regular-Identity-H"/>
              </a:rPr>
              <a:t>针对旋转运动孔径扩展</a:t>
            </a:r>
            <a:endParaRPr lang="en-US" altLang="zh-CN" sz="1600" b="0" i="0" dirty="0">
              <a:solidFill>
                <a:srgbClr val="000000"/>
              </a:solidFill>
              <a:effectLst/>
              <a:latin typeface="FandolSong-Regular-Identity-H"/>
            </a:endParaRPr>
          </a:p>
          <a:p>
            <a:pPr lvl="2">
              <a:buFont typeface="Wingdings" panose="05000000000000000000" pitchFamily="2" charset="2"/>
              <a:buChar char="Ø"/>
            </a:pPr>
            <a:r>
              <a:rPr lang="zh-CN" altLang="en-US" sz="1600" dirty="0">
                <a:solidFill>
                  <a:srgbClr val="000000"/>
                </a:solidFill>
                <a:latin typeface="FandolSong-Regular-Identity-H"/>
              </a:rPr>
              <a:t>黑圆为实际阵元</a:t>
            </a:r>
            <a:endParaRPr lang="en-US" altLang="zh-CN" sz="1600" dirty="0">
              <a:solidFill>
                <a:srgbClr val="000000"/>
              </a:solidFill>
              <a:latin typeface="FandolSong-Regular-Identity-H"/>
            </a:endParaRPr>
          </a:p>
          <a:p>
            <a:pPr lvl="2">
              <a:buFont typeface="Wingdings" panose="05000000000000000000" pitchFamily="2" charset="2"/>
              <a:buChar char="Ø"/>
            </a:pPr>
            <a:r>
              <a:rPr lang="zh-CN" altLang="en-US" sz="1600" dirty="0">
                <a:solidFill>
                  <a:srgbClr val="000000"/>
                </a:solidFill>
                <a:latin typeface="FandolSong-Regular-Identity-H"/>
              </a:rPr>
              <a:t>红空心圆为虚拟阵元</a:t>
            </a: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r>
              <a:rPr lang="zh-CN" altLang="en-US" sz="1600" dirty="0">
                <a:solidFill>
                  <a:srgbClr val="000000"/>
                </a:solidFill>
                <a:latin typeface="FandolSong-Regular-Identity-H"/>
              </a:rPr>
              <a:t>相邻测量时间刚好旋转了指定角度</a:t>
            </a: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r>
              <a:rPr lang="zh-CN" altLang="en-US" sz="1600" dirty="0">
                <a:solidFill>
                  <a:srgbClr val="000000"/>
                </a:solidFill>
                <a:latin typeface="FandolSong-Regular-Identity-H"/>
              </a:rPr>
              <a:t>虽然没有重叠阵元，但依然保证了原有结构，也加强了每一个</a:t>
            </a:r>
            <a:r>
              <a:rPr lang="en-US" altLang="zh-CN" sz="1600" dirty="0">
                <a:solidFill>
                  <a:srgbClr val="000000"/>
                </a:solidFill>
                <a:latin typeface="FandolSong-Regular-Identity-H"/>
              </a:rPr>
              <a:t>chirp</a:t>
            </a:r>
            <a:r>
              <a:rPr lang="zh-CN" altLang="en-US" sz="1600" dirty="0">
                <a:solidFill>
                  <a:srgbClr val="000000"/>
                </a:solidFill>
                <a:latin typeface="FandolSong-Regular-Identity-H"/>
              </a:rPr>
              <a:t>阵元的利用率，缺点是没有实际的扩大孔径，而是通过原本的稀疏阵列虚拟出来的更加密集的阵元提高了孔径</a:t>
            </a: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marL="457200" lvl="1" indent="0">
              <a:buNone/>
            </a:pPr>
            <a:endParaRPr lang="en-US" altLang="zh-CN" sz="1600" dirty="0">
              <a:solidFill>
                <a:srgbClr val="000000"/>
              </a:solidFill>
              <a:latin typeface="FandolSong-Regular-Identity-H"/>
            </a:endParaRPr>
          </a:p>
          <a:p>
            <a:pPr marL="457200" lvl="1" indent="0">
              <a:buNone/>
            </a:pPr>
            <a:endParaRPr lang="en-US" altLang="zh-CN" sz="1600" dirty="0">
              <a:solidFill>
                <a:srgbClr val="000000"/>
              </a:solidFill>
              <a:latin typeface="FandolSong-Regular-Identity-H"/>
            </a:endParaRPr>
          </a:p>
          <a:p>
            <a:pPr marL="457200" lvl="1" indent="0">
              <a:buNone/>
            </a:pPr>
            <a:endParaRPr lang="en-US" altLang="zh-CN" sz="1600" dirty="0">
              <a:solidFill>
                <a:srgbClr val="000000"/>
              </a:solidFill>
              <a:latin typeface="FandolSong-Regular-Identity-H"/>
            </a:endParaRPr>
          </a:p>
          <a:p>
            <a:pPr marL="457200" lvl="1" indent="0">
              <a:buNone/>
            </a:pPr>
            <a:endParaRPr lang="en-US" altLang="zh-CN" sz="1600" dirty="0">
              <a:solidFill>
                <a:srgbClr val="000000"/>
              </a:solidFill>
              <a:latin typeface="FandolSong-Regular-Identity-H"/>
            </a:endParaRPr>
          </a:p>
        </p:txBody>
      </p:sp>
      <p:pic>
        <p:nvPicPr>
          <p:cNvPr id="25" name="图片 24" descr="文本">
            <a:extLst>
              <a:ext uri="{FF2B5EF4-FFF2-40B4-BE49-F238E27FC236}">
                <a16:creationId xmlns:a16="http://schemas.microsoft.com/office/drawing/2014/main" id="{B934772F-9BB1-031B-C37B-4D9F07FF7584}"/>
              </a:ext>
            </a:extLst>
          </p:cNvPr>
          <p:cNvPicPr>
            <a:picLocks noChangeAspect="1"/>
          </p:cNvPicPr>
          <p:nvPr/>
        </p:nvPicPr>
        <p:blipFill>
          <a:blip r:embed="rId3"/>
          <a:stretch>
            <a:fillRect/>
          </a:stretch>
        </p:blipFill>
        <p:spPr>
          <a:xfrm>
            <a:off x="4572000" y="4824767"/>
            <a:ext cx="1842541" cy="487284"/>
          </a:xfrm>
          <a:prstGeom prst="rect">
            <a:avLst/>
          </a:prstGeom>
        </p:spPr>
      </p:pic>
      <p:sp>
        <p:nvSpPr>
          <p:cNvPr id="26" name="文本框 25">
            <a:extLst>
              <a:ext uri="{FF2B5EF4-FFF2-40B4-BE49-F238E27FC236}">
                <a16:creationId xmlns:a16="http://schemas.microsoft.com/office/drawing/2014/main" id="{86243DD2-B5E9-DA4C-98BB-3534FB48C34E}"/>
              </a:ext>
            </a:extLst>
          </p:cNvPr>
          <p:cNvSpPr txBox="1"/>
          <p:nvPr/>
        </p:nvSpPr>
        <p:spPr>
          <a:xfrm>
            <a:off x="6379857" y="4745243"/>
            <a:ext cx="2764143" cy="646331"/>
          </a:xfrm>
          <a:prstGeom prst="rect">
            <a:avLst/>
          </a:prstGeom>
          <a:noFill/>
        </p:spPr>
        <p:txBody>
          <a:bodyPr wrap="square" rtlCol="0">
            <a:spAutoFit/>
          </a:bodyPr>
          <a:lstStyle/>
          <a:p>
            <a:r>
              <a:rPr lang="en-US" altLang="zh-CN" dirty="0"/>
              <a:t>N</a:t>
            </a:r>
            <a:r>
              <a:rPr lang="en-US" altLang="zh-CN" baseline="-25000" dirty="0"/>
              <a:t>c </a:t>
            </a:r>
            <a:r>
              <a:rPr lang="zh-CN" altLang="en-US" dirty="0"/>
              <a:t>： 初始阵元数 上图为</a:t>
            </a:r>
            <a:r>
              <a:rPr lang="en-US" altLang="zh-CN" dirty="0"/>
              <a:t>4</a:t>
            </a:r>
          </a:p>
          <a:p>
            <a:r>
              <a:rPr lang="en-US" altLang="zh-CN" dirty="0" err="1"/>
              <a:t>N</a:t>
            </a:r>
            <a:r>
              <a:rPr lang="en-US" altLang="zh-CN" baseline="-25000" dirty="0" err="1"/>
              <a:t>num</a:t>
            </a:r>
            <a:r>
              <a:rPr lang="zh-CN" altLang="en-US" dirty="0"/>
              <a:t>：扩展倍数 上图为</a:t>
            </a:r>
            <a:r>
              <a:rPr lang="en-US" altLang="zh-CN" dirty="0"/>
              <a:t>3</a:t>
            </a:r>
            <a:endParaRPr lang="zh-CN" altLang="en-US" dirty="0"/>
          </a:p>
        </p:txBody>
      </p:sp>
    </p:spTree>
    <p:extLst>
      <p:ext uri="{BB962C8B-B14F-4D97-AF65-F5344CB8AC3E}">
        <p14:creationId xmlns:p14="http://schemas.microsoft.com/office/powerpoint/2010/main" val="4111407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EA7F4-3E2E-4294-1D83-3A3972DA2290}"/>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EF9BDEC0-9FD8-4724-FAD6-4A345D562F42}"/>
              </a:ext>
            </a:extLst>
          </p:cNvPr>
          <p:cNvPicPr>
            <a:picLocks noChangeAspect="1"/>
          </p:cNvPicPr>
          <p:nvPr/>
        </p:nvPicPr>
        <p:blipFill>
          <a:blip r:embed="rId2">
            <a:extLst>
              <a:ext uri="{28A0092B-C50C-407E-A947-70E740481C1C}">
                <a14:useLocalDpi xmlns:a14="http://schemas.microsoft.com/office/drawing/2010/main" val="0"/>
              </a:ext>
            </a:extLst>
          </a:blip>
          <a:srcRect r="918"/>
          <a:stretch>
            <a:fillRect/>
          </a:stretch>
        </p:blipFill>
        <p:spPr>
          <a:xfrm>
            <a:off x="2797484" y="2314150"/>
            <a:ext cx="6346516" cy="2623610"/>
          </a:xfrm>
          <a:prstGeom prst="rect">
            <a:avLst/>
          </a:prstGeom>
        </p:spPr>
      </p:pic>
      <p:sp>
        <p:nvSpPr>
          <p:cNvPr id="3" name="标题 2">
            <a:extLst>
              <a:ext uri="{FF2B5EF4-FFF2-40B4-BE49-F238E27FC236}">
                <a16:creationId xmlns:a16="http://schemas.microsoft.com/office/drawing/2014/main" id="{391DF525-1E05-61C2-0A24-14664DACA86E}"/>
              </a:ext>
            </a:extLst>
          </p:cNvPr>
          <p:cNvSpPr>
            <a:spLocks noGrp="1"/>
          </p:cNvSpPr>
          <p:nvPr>
            <p:ph type="title"/>
          </p:nvPr>
        </p:nvSpPr>
        <p:spPr/>
        <p:txBody>
          <a:bodyPr/>
          <a:lstStyle/>
          <a:p>
            <a:r>
              <a:rPr lang="zh-CN" altLang="en-US" dirty="0"/>
              <a:t>算法原理</a:t>
            </a:r>
          </a:p>
        </p:txBody>
      </p:sp>
      <p:sp>
        <p:nvSpPr>
          <p:cNvPr id="22" name="内容占位符 1">
            <a:extLst>
              <a:ext uri="{FF2B5EF4-FFF2-40B4-BE49-F238E27FC236}">
                <a16:creationId xmlns:a16="http://schemas.microsoft.com/office/drawing/2014/main" id="{499EF1CE-C04E-E4A8-6333-DBDFC41BFB32}"/>
              </a:ext>
            </a:extLst>
          </p:cNvPr>
          <p:cNvSpPr txBox="1">
            <a:spLocks/>
          </p:cNvSpPr>
          <p:nvPr/>
        </p:nvSpPr>
        <p:spPr>
          <a:xfrm>
            <a:off x="0" y="1739582"/>
            <a:ext cx="9144000" cy="511841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dirty="0">
                <a:solidFill>
                  <a:srgbClr val="000000"/>
                </a:solidFill>
                <a:latin typeface="FandolSong-Regular-Identity-H"/>
              </a:rPr>
              <a:t>阵元重合对齐的数学基础</a:t>
            </a:r>
            <a:endParaRPr lang="en-US" altLang="zh-CN" dirty="0">
              <a:solidFill>
                <a:srgbClr val="000000"/>
              </a:solidFill>
              <a:latin typeface="FandolSong-Regular-Identity-H"/>
            </a:endParaRPr>
          </a:p>
          <a:p>
            <a:pPr lvl="1">
              <a:buFont typeface="Wingdings" panose="05000000000000000000" pitchFamily="2" charset="2"/>
              <a:buChar char="ü"/>
            </a:pPr>
            <a:r>
              <a:rPr lang="zh-CN" altLang="en-US" sz="1600" dirty="0">
                <a:solidFill>
                  <a:srgbClr val="000000"/>
                </a:solidFill>
                <a:latin typeface="FandolSong-Regular-Identity-H"/>
              </a:rPr>
              <a:t>针对旋转运动孔径扩展</a:t>
            </a:r>
            <a:endParaRPr lang="en-US" altLang="zh-CN" sz="1600" dirty="0">
              <a:solidFill>
                <a:srgbClr val="000000"/>
              </a:solidFill>
              <a:latin typeface="FandolSong-Regular-Identity-H"/>
            </a:endParaRPr>
          </a:p>
          <a:p>
            <a:pPr lvl="2">
              <a:buFont typeface="Wingdings" panose="05000000000000000000" pitchFamily="2" charset="2"/>
              <a:buChar char="Ø"/>
            </a:pPr>
            <a:r>
              <a:rPr lang="zh-CN" altLang="en-US" sz="1600" dirty="0">
                <a:solidFill>
                  <a:srgbClr val="000000"/>
                </a:solidFill>
                <a:latin typeface="FandolSong-Regular-Identity-H"/>
              </a:rPr>
              <a:t>反旋转补偿</a:t>
            </a:r>
            <a:endParaRPr lang="en-US" altLang="zh-CN" sz="1600" dirty="0">
              <a:solidFill>
                <a:srgbClr val="000000"/>
              </a:solidFill>
              <a:latin typeface="FandolSong-Regular-Identity-H"/>
            </a:endParaRPr>
          </a:p>
          <a:p>
            <a:pPr marL="914400" lvl="2" indent="0">
              <a:buNone/>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r>
              <a:rPr lang="zh-CN" altLang="en-US" sz="1600" dirty="0">
                <a:solidFill>
                  <a:srgbClr val="000000"/>
                </a:solidFill>
                <a:latin typeface="FandolSong-Regular-Identity-H"/>
              </a:rPr>
              <a:t>由于每个扫频间隔后物理和虚拟元间的位置互换，接收信号的角维度必须进行反旋转补偿以实现相位相干性。</a:t>
            </a: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marL="914400" lvl="2" indent="0">
              <a:buNone/>
            </a:pPr>
            <a:endParaRPr lang="en-US" altLang="zh-CN" sz="1600" dirty="0">
              <a:solidFill>
                <a:srgbClr val="000000"/>
              </a:solidFill>
              <a:latin typeface="FandolSong-Regular-Identity-H"/>
            </a:endParaRPr>
          </a:p>
        </p:txBody>
      </p:sp>
      <p:pic>
        <p:nvPicPr>
          <p:cNvPr id="36" name="图片 35" descr="手机屏幕截图&#10;&#10;AI 生成的内容可能不正确。">
            <a:extLst>
              <a:ext uri="{FF2B5EF4-FFF2-40B4-BE49-F238E27FC236}">
                <a16:creationId xmlns:a16="http://schemas.microsoft.com/office/drawing/2014/main" id="{75A5A262-043D-C15A-1357-7FD7A1F53770}"/>
              </a:ext>
            </a:extLst>
          </p:cNvPr>
          <p:cNvPicPr>
            <a:picLocks noChangeAspect="1"/>
          </p:cNvPicPr>
          <p:nvPr/>
        </p:nvPicPr>
        <p:blipFill>
          <a:blip r:embed="rId3"/>
          <a:srcRect l="10860" t="39086" r="9442" b="16283"/>
          <a:stretch>
            <a:fillRect/>
          </a:stretch>
        </p:blipFill>
        <p:spPr>
          <a:xfrm>
            <a:off x="0" y="3020930"/>
            <a:ext cx="3327829" cy="358386"/>
          </a:xfrm>
          <a:prstGeom prst="rect">
            <a:avLst/>
          </a:prstGeom>
        </p:spPr>
      </p:pic>
    </p:spTree>
    <p:extLst>
      <p:ext uri="{BB962C8B-B14F-4D97-AF65-F5344CB8AC3E}">
        <p14:creationId xmlns:p14="http://schemas.microsoft.com/office/powerpoint/2010/main" val="24990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C2A63-F1B6-5B65-D8AB-52F47E3837BE}"/>
            </a:ext>
          </a:extLst>
        </p:cNvPr>
        <p:cNvGrpSpPr/>
        <p:nvPr/>
      </p:nvGrpSpPr>
      <p:grpSpPr>
        <a:xfrm>
          <a:off x="0" y="0"/>
          <a:ext cx="0" cy="0"/>
          <a:chOff x="0" y="0"/>
          <a:chExt cx="0" cy="0"/>
        </a:xfrm>
      </p:grpSpPr>
      <p:pic>
        <p:nvPicPr>
          <p:cNvPr id="24" name="图片 23">
            <a:extLst>
              <a:ext uri="{FF2B5EF4-FFF2-40B4-BE49-F238E27FC236}">
                <a16:creationId xmlns:a16="http://schemas.microsoft.com/office/drawing/2014/main" id="{85C65FF6-F7DC-E3C5-17F3-EEF76B5A5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5775" y="1605056"/>
            <a:ext cx="5231676" cy="3816722"/>
          </a:xfrm>
          <a:prstGeom prst="rect">
            <a:avLst/>
          </a:prstGeom>
        </p:spPr>
      </p:pic>
      <p:sp>
        <p:nvSpPr>
          <p:cNvPr id="3" name="标题 2">
            <a:extLst>
              <a:ext uri="{FF2B5EF4-FFF2-40B4-BE49-F238E27FC236}">
                <a16:creationId xmlns:a16="http://schemas.microsoft.com/office/drawing/2014/main" id="{DB89C438-3AD1-1029-89AD-21F88972DF5D}"/>
              </a:ext>
            </a:extLst>
          </p:cNvPr>
          <p:cNvSpPr>
            <a:spLocks noGrp="1"/>
          </p:cNvSpPr>
          <p:nvPr>
            <p:ph type="title"/>
          </p:nvPr>
        </p:nvSpPr>
        <p:spPr/>
        <p:txBody>
          <a:bodyPr/>
          <a:lstStyle/>
          <a:p>
            <a:r>
              <a:rPr lang="zh-CN" altLang="en-US" dirty="0"/>
              <a:t>算法原理</a:t>
            </a:r>
          </a:p>
        </p:txBody>
      </p:sp>
      <p:sp>
        <p:nvSpPr>
          <p:cNvPr id="22" name="内容占位符 1">
            <a:extLst>
              <a:ext uri="{FF2B5EF4-FFF2-40B4-BE49-F238E27FC236}">
                <a16:creationId xmlns:a16="http://schemas.microsoft.com/office/drawing/2014/main" id="{9AC19B73-FC4B-B01B-8C14-485C75D9703F}"/>
              </a:ext>
            </a:extLst>
          </p:cNvPr>
          <p:cNvSpPr txBox="1">
            <a:spLocks/>
          </p:cNvSpPr>
          <p:nvPr/>
        </p:nvSpPr>
        <p:spPr>
          <a:xfrm>
            <a:off x="0" y="1739582"/>
            <a:ext cx="9144000" cy="511841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dirty="0">
                <a:solidFill>
                  <a:srgbClr val="000000"/>
                </a:solidFill>
                <a:latin typeface="FandolSong-Regular-Identity-H"/>
              </a:rPr>
              <a:t>阵元重合对齐的数学基础</a:t>
            </a:r>
            <a:endParaRPr lang="en-US" altLang="zh-CN" dirty="0">
              <a:solidFill>
                <a:srgbClr val="000000"/>
              </a:solidFill>
              <a:latin typeface="FandolSong-Regular-Identity-H"/>
            </a:endParaRPr>
          </a:p>
          <a:p>
            <a:pPr lvl="1">
              <a:buFont typeface="Wingdings" panose="05000000000000000000" pitchFamily="2" charset="2"/>
              <a:buChar char="ü"/>
            </a:pPr>
            <a:r>
              <a:rPr lang="zh-CN" altLang="en-US" sz="1600" dirty="0">
                <a:solidFill>
                  <a:srgbClr val="000000"/>
                </a:solidFill>
                <a:latin typeface="FandolSong-Regular-Identity-H"/>
              </a:rPr>
              <a:t>针对旋转运动孔径扩展</a:t>
            </a:r>
            <a:endParaRPr lang="en-US" altLang="zh-CN" sz="1600" dirty="0">
              <a:solidFill>
                <a:srgbClr val="000000"/>
              </a:solidFill>
              <a:latin typeface="FandolSong-Regular-Identity-H"/>
            </a:endParaRPr>
          </a:p>
          <a:p>
            <a:pPr lvl="2">
              <a:buFont typeface="Wingdings" panose="05000000000000000000" pitchFamily="2" charset="2"/>
              <a:buChar char="Ø"/>
            </a:pPr>
            <a:r>
              <a:rPr lang="zh-CN" altLang="en-US" sz="1600" dirty="0">
                <a:solidFill>
                  <a:srgbClr val="000000"/>
                </a:solidFill>
                <a:latin typeface="FandolSong-Regular-Identity-H"/>
              </a:rPr>
              <a:t>反旋转补偿</a:t>
            </a:r>
            <a:endParaRPr lang="en-US" altLang="zh-CN" sz="1600" dirty="0">
              <a:solidFill>
                <a:srgbClr val="000000"/>
              </a:solidFill>
              <a:latin typeface="FandolSong-Regular-Identity-H"/>
            </a:endParaRPr>
          </a:p>
          <a:p>
            <a:pPr marL="914400" lvl="2" indent="0">
              <a:buNone/>
            </a:pPr>
            <a:endParaRPr lang="en-US" altLang="zh-CN" sz="1600" dirty="0">
              <a:solidFill>
                <a:srgbClr val="000000"/>
              </a:solidFill>
              <a:latin typeface="FandolSong-Regular-Identity-H"/>
            </a:endParaRPr>
          </a:p>
          <a:p>
            <a:pPr lvl="2">
              <a:buFont typeface="Wingdings" panose="05000000000000000000" pitchFamily="2" charset="2"/>
              <a:buChar char="Ø"/>
            </a:pPr>
            <a:r>
              <a:rPr lang="zh-CN" altLang="en-US" sz="1600" dirty="0">
                <a:solidFill>
                  <a:srgbClr val="000000"/>
                </a:solidFill>
                <a:latin typeface="FandolSong-Regular-Identity-H"/>
              </a:rPr>
              <a:t>快照数据处理</a:t>
            </a: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lvl="2">
              <a:buFont typeface="Wingdings" panose="05000000000000000000" pitchFamily="2" charset="2"/>
              <a:buChar char="Ø"/>
            </a:pPr>
            <a:endParaRPr lang="en-US" altLang="zh-CN" sz="1600" dirty="0">
              <a:solidFill>
                <a:srgbClr val="000000"/>
              </a:solidFill>
              <a:latin typeface="FandolSong-Regular-Identity-H"/>
            </a:endParaRPr>
          </a:p>
          <a:p>
            <a:pPr marL="914400" lvl="2" indent="0">
              <a:buNone/>
            </a:pPr>
            <a:endParaRPr lang="en-US" altLang="zh-CN" sz="1600" dirty="0">
              <a:solidFill>
                <a:srgbClr val="000000"/>
              </a:solidFill>
              <a:latin typeface="FandolSong-Regular-Identity-H"/>
            </a:endParaRPr>
          </a:p>
        </p:txBody>
      </p:sp>
      <p:pic>
        <p:nvPicPr>
          <p:cNvPr id="28" name="图片 27" descr="图片包含 形状&#10;&#10;AI 生成的内容可能不正确。">
            <a:extLst>
              <a:ext uri="{FF2B5EF4-FFF2-40B4-BE49-F238E27FC236}">
                <a16:creationId xmlns:a16="http://schemas.microsoft.com/office/drawing/2014/main" id="{02D2FA67-A777-D779-150D-0C855BF3D2B3}"/>
              </a:ext>
            </a:extLst>
          </p:cNvPr>
          <p:cNvPicPr>
            <a:picLocks noChangeAspect="1"/>
          </p:cNvPicPr>
          <p:nvPr/>
        </p:nvPicPr>
        <p:blipFill>
          <a:blip r:embed="rId3"/>
          <a:stretch>
            <a:fillRect/>
          </a:stretch>
        </p:blipFill>
        <p:spPr>
          <a:xfrm>
            <a:off x="973184" y="4425899"/>
            <a:ext cx="2808414" cy="395675"/>
          </a:xfrm>
          <a:prstGeom prst="rect">
            <a:avLst/>
          </a:prstGeom>
        </p:spPr>
      </p:pic>
      <p:pic>
        <p:nvPicPr>
          <p:cNvPr id="30" name="图片 29" descr="图片包含 图标&#10;&#10;AI 生成的内容可能不正确。">
            <a:extLst>
              <a:ext uri="{FF2B5EF4-FFF2-40B4-BE49-F238E27FC236}">
                <a16:creationId xmlns:a16="http://schemas.microsoft.com/office/drawing/2014/main" id="{292AF624-EEB7-E7F6-CA8E-6D9215656319}"/>
              </a:ext>
            </a:extLst>
          </p:cNvPr>
          <p:cNvPicPr>
            <a:picLocks noChangeAspect="1"/>
          </p:cNvPicPr>
          <p:nvPr/>
        </p:nvPicPr>
        <p:blipFill>
          <a:blip r:embed="rId4"/>
          <a:stretch>
            <a:fillRect/>
          </a:stretch>
        </p:blipFill>
        <p:spPr>
          <a:xfrm>
            <a:off x="888273" y="4888837"/>
            <a:ext cx="2997501" cy="397449"/>
          </a:xfrm>
          <a:prstGeom prst="rect">
            <a:avLst/>
          </a:prstGeom>
        </p:spPr>
      </p:pic>
      <p:pic>
        <p:nvPicPr>
          <p:cNvPr id="32" name="图片 31" descr="文本&#10;&#10;AI 生成的内容可能不正确。">
            <a:extLst>
              <a:ext uri="{FF2B5EF4-FFF2-40B4-BE49-F238E27FC236}">
                <a16:creationId xmlns:a16="http://schemas.microsoft.com/office/drawing/2014/main" id="{344C2E7A-1673-4B59-97E8-84EC55239763}"/>
              </a:ext>
            </a:extLst>
          </p:cNvPr>
          <p:cNvPicPr>
            <a:picLocks noChangeAspect="1"/>
          </p:cNvPicPr>
          <p:nvPr/>
        </p:nvPicPr>
        <p:blipFill>
          <a:blip r:embed="rId5"/>
          <a:srcRect l="1853" t="7133" r="1212" b="4502"/>
          <a:stretch>
            <a:fillRect/>
          </a:stretch>
        </p:blipFill>
        <p:spPr>
          <a:xfrm>
            <a:off x="36457" y="5353549"/>
            <a:ext cx="6485938" cy="1278267"/>
          </a:xfrm>
          <a:prstGeom prst="rect">
            <a:avLst/>
          </a:prstGeom>
        </p:spPr>
      </p:pic>
      <p:pic>
        <p:nvPicPr>
          <p:cNvPr id="26" name="图片 25" descr="图片包含 文本&#10;&#10;AI 生成的内容可能不正确。">
            <a:extLst>
              <a:ext uri="{FF2B5EF4-FFF2-40B4-BE49-F238E27FC236}">
                <a16:creationId xmlns:a16="http://schemas.microsoft.com/office/drawing/2014/main" id="{83BB78B4-65AE-690F-22F7-0B1052EEC081}"/>
              </a:ext>
            </a:extLst>
          </p:cNvPr>
          <p:cNvPicPr>
            <a:picLocks noChangeAspect="1"/>
          </p:cNvPicPr>
          <p:nvPr/>
        </p:nvPicPr>
        <p:blipFill>
          <a:blip r:embed="rId6"/>
          <a:stretch>
            <a:fillRect/>
          </a:stretch>
        </p:blipFill>
        <p:spPr>
          <a:xfrm>
            <a:off x="973184" y="3924604"/>
            <a:ext cx="2671745" cy="434032"/>
          </a:xfrm>
          <a:prstGeom prst="rect">
            <a:avLst/>
          </a:prstGeom>
        </p:spPr>
      </p:pic>
      <p:sp>
        <p:nvSpPr>
          <p:cNvPr id="34" name="文本框 33">
            <a:extLst>
              <a:ext uri="{FF2B5EF4-FFF2-40B4-BE49-F238E27FC236}">
                <a16:creationId xmlns:a16="http://schemas.microsoft.com/office/drawing/2014/main" id="{E5B1063F-98E2-E650-9CFE-C6D2C7991C88}"/>
              </a:ext>
            </a:extLst>
          </p:cNvPr>
          <p:cNvSpPr txBox="1"/>
          <p:nvPr/>
        </p:nvSpPr>
        <p:spPr>
          <a:xfrm>
            <a:off x="5806441" y="5353549"/>
            <a:ext cx="3337559" cy="1200329"/>
          </a:xfrm>
          <a:prstGeom prst="rect">
            <a:avLst/>
          </a:prstGeom>
          <a:noFill/>
        </p:spPr>
        <p:txBody>
          <a:bodyPr wrap="square">
            <a:spAutoFit/>
          </a:bodyPr>
          <a:lstStyle/>
          <a:p>
            <a:pPr marL="914400" lvl="2" indent="0">
              <a:buNone/>
            </a:pPr>
            <a:r>
              <a:rPr lang="zh-CN" altLang="en-US" sz="1800" dirty="0">
                <a:solidFill>
                  <a:srgbClr val="000000"/>
                </a:solidFill>
                <a:latin typeface="FandolSong-Regular-Identity-H"/>
              </a:rPr>
              <a:t>每一个</a:t>
            </a:r>
            <a:r>
              <a:rPr lang="en-US" altLang="zh-CN" sz="1800" dirty="0">
                <a:solidFill>
                  <a:srgbClr val="000000"/>
                </a:solidFill>
                <a:latin typeface="FandolSong-Regular-Identity-H"/>
              </a:rPr>
              <a:t>chirp</a:t>
            </a:r>
            <a:r>
              <a:rPr lang="zh-CN" altLang="en-US" sz="1800" dirty="0">
                <a:solidFill>
                  <a:srgbClr val="000000"/>
                </a:solidFill>
                <a:latin typeface="FandolSong-Regular-Identity-H"/>
              </a:rPr>
              <a:t>的数据整体的进行拼接，按照圆阵的顺序拼接到一起形成更密集的</a:t>
            </a:r>
            <a:r>
              <a:rPr lang="zh-CN" altLang="en-US" dirty="0">
                <a:solidFill>
                  <a:srgbClr val="000000"/>
                </a:solidFill>
                <a:latin typeface="FandolSong-Regular-Identity-H"/>
              </a:rPr>
              <a:t>圆阵</a:t>
            </a:r>
            <a:endParaRPr lang="en-US" altLang="zh-CN" sz="1800" dirty="0">
              <a:solidFill>
                <a:srgbClr val="000000"/>
              </a:solidFill>
              <a:latin typeface="FandolSong-Regular-Identity-H"/>
            </a:endParaRPr>
          </a:p>
        </p:txBody>
      </p:sp>
      <p:pic>
        <p:nvPicPr>
          <p:cNvPr id="37" name="图片 36" descr="手机屏幕截图&#10;&#10;AI 生成的内容可能不正确。">
            <a:extLst>
              <a:ext uri="{FF2B5EF4-FFF2-40B4-BE49-F238E27FC236}">
                <a16:creationId xmlns:a16="http://schemas.microsoft.com/office/drawing/2014/main" id="{AF05B5C8-9E86-8161-EC14-27B196D1E3A0}"/>
              </a:ext>
            </a:extLst>
          </p:cNvPr>
          <p:cNvPicPr>
            <a:picLocks noChangeAspect="1"/>
          </p:cNvPicPr>
          <p:nvPr/>
        </p:nvPicPr>
        <p:blipFill>
          <a:blip r:embed="rId7"/>
          <a:srcRect l="10860" t="39086" r="9442" b="16283"/>
          <a:stretch>
            <a:fillRect/>
          </a:stretch>
        </p:blipFill>
        <p:spPr>
          <a:xfrm>
            <a:off x="0" y="3020930"/>
            <a:ext cx="3327829" cy="358386"/>
          </a:xfrm>
          <a:prstGeom prst="rect">
            <a:avLst/>
          </a:prstGeom>
        </p:spPr>
      </p:pic>
    </p:spTree>
    <p:extLst>
      <p:ext uri="{BB962C8B-B14F-4D97-AF65-F5344CB8AC3E}">
        <p14:creationId xmlns:p14="http://schemas.microsoft.com/office/powerpoint/2010/main" val="979355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算法流程</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DCD9D43D-AEBF-304A-6C8B-E760403B30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871" y="1680917"/>
            <a:ext cx="5852471" cy="4770683"/>
          </a:xfrm>
          <a:prstGeom prst="rect">
            <a:avLst/>
          </a:prstGeom>
        </p:spPr>
      </p:pic>
    </p:spTree>
    <p:extLst>
      <p:ext uri="{BB962C8B-B14F-4D97-AF65-F5344CB8AC3E}">
        <p14:creationId xmlns:p14="http://schemas.microsoft.com/office/powerpoint/2010/main" val="308606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仿真实验与分析</a:t>
            </a:r>
          </a:p>
        </p:txBody>
      </p:sp>
      <p:sp>
        <p:nvSpPr>
          <p:cNvPr id="8" name="内容占位符 1">
            <a:extLst>
              <a:ext uri="{FF2B5EF4-FFF2-40B4-BE49-F238E27FC236}">
                <a16:creationId xmlns:a16="http://schemas.microsoft.com/office/drawing/2014/main" id="{437054A0-C46F-48DC-B217-1D3C1F1B9BAF}"/>
              </a:ext>
            </a:extLst>
          </p:cNvPr>
          <p:cNvSpPr txBox="1">
            <a:spLocks/>
          </p:cNvSpPr>
          <p:nvPr/>
        </p:nvSpPr>
        <p:spPr>
          <a:xfrm>
            <a:off x="543874" y="1745715"/>
            <a:ext cx="3920022" cy="51504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实验目的</a:t>
            </a:r>
            <a:r>
              <a:rPr lang="en-US" altLang="zh-CN" sz="1800" dirty="0"/>
              <a:t>:</a:t>
            </a:r>
            <a:r>
              <a:rPr lang="zh-CN" altLang="en-US" sz="1800" dirty="0"/>
              <a:t> 对运动阵列的</a:t>
            </a:r>
            <a:r>
              <a:rPr lang="en-US" altLang="zh-CN" sz="1800" dirty="0"/>
              <a:t>DOA</a:t>
            </a:r>
            <a:r>
              <a:rPr lang="zh-CN" altLang="en-US" sz="1800" dirty="0"/>
              <a:t>做可行性分析以及测试优化结果；</a:t>
            </a:r>
            <a:br>
              <a:rPr lang="zh-CN" altLang="en-US" sz="1200" dirty="0"/>
            </a:br>
            <a:br>
              <a:rPr lang="zh-CN" altLang="en-US" sz="1200" dirty="0"/>
            </a:br>
            <a:br>
              <a:rPr lang="zh-CN" altLang="en-US" sz="1200" dirty="0"/>
            </a:br>
            <a:br>
              <a:rPr lang="zh-CN" altLang="en-US" sz="400" dirty="0"/>
            </a:br>
            <a:endParaRPr lang="en-US" altLang="zh-CN" sz="100" dirty="0">
              <a:latin typeface="华文楷体" panose="02010600040101010101" pitchFamily="2" charset="-122"/>
              <a:ea typeface="华文楷体" panose="02010600040101010101" pitchFamily="2" charset="-122"/>
            </a:endParaRPr>
          </a:p>
        </p:txBody>
      </p:sp>
      <p:sp>
        <p:nvSpPr>
          <p:cNvPr id="17" name="内容占位符 1">
            <a:extLst>
              <a:ext uri="{FF2B5EF4-FFF2-40B4-BE49-F238E27FC236}">
                <a16:creationId xmlns:a16="http://schemas.microsoft.com/office/drawing/2014/main" id="{29A762BE-132D-46B0-827D-11BDD556CB07}"/>
              </a:ext>
            </a:extLst>
          </p:cNvPr>
          <p:cNvSpPr txBox="1">
            <a:spLocks/>
          </p:cNvSpPr>
          <p:nvPr/>
        </p:nvSpPr>
        <p:spPr>
          <a:xfrm>
            <a:off x="4753231" y="1846600"/>
            <a:ext cx="3920022" cy="44945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br>
              <a:rPr lang="zh-CN" altLang="en-US" sz="1200" dirty="0"/>
            </a:br>
            <a:br>
              <a:rPr lang="zh-CN" altLang="en-US" sz="1200" dirty="0"/>
            </a:br>
            <a:br>
              <a:rPr lang="zh-CN" altLang="en-US" sz="1200" dirty="0"/>
            </a:br>
            <a:br>
              <a:rPr lang="zh-CN" altLang="en-US" sz="400" dirty="0"/>
            </a:br>
            <a:endParaRPr lang="en-US" altLang="zh-CN" sz="100" dirty="0">
              <a:latin typeface="华文楷体" panose="02010600040101010101" pitchFamily="2" charset="-122"/>
              <a:ea typeface="华文楷体" panose="02010600040101010101" pitchFamily="2" charset="-122"/>
            </a:endParaRPr>
          </a:p>
        </p:txBody>
      </p:sp>
      <p:sp>
        <p:nvSpPr>
          <p:cNvPr id="18" name="内容占位符 1">
            <a:extLst>
              <a:ext uri="{FF2B5EF4-FFF2-40B4-BE49-F238E27FC236}">
                <a16:creationId xmlns:a16="http://schemas.microsoft.com/office/drawing/2014/main" id="{5B7C3465-4F06-4D41-BA3F-2D222F2BDE19}"/>
              </a:ext>
            </a:extLst>
          </p:cNvPr>
          <p:cNvSpPr txBox="1">
            <a:spLocks/>
          </p:cNvSpPr>
          <p:nvPr/>
        </p:nvSpPr>
        <p:spPr>
          <a:xfrm>
            <a:off x="4680105" y="1745715"/>
            <a:ext cx="3920022" cy="44945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900" dirty="0"/>
              <a:t>实验参数：</a:t>
            </a:r>
            <a:br>
              <a:rPr lang="zh-CN" altLang="en-US" sz="400" dirty="0"/>
            </a:br>
            <a:endParaRPr lang="en-US" altLang="zh-CN" sz="100" dirty="0">
              <a:latin typeface="华文楷体" panose="02010600040101010101" pitchFamily="2" charset="-122"/>
              <a:ea typeface="华文楷体" panose="02010600040101010101" pitchFamily="2" charset="-122"/>
            </a:endParaRPr>
          </a:p>
        </p:txBody>
      </p:sp>
      <p:pic>
        <p:nvPicPr>
          <p:cNvPr id="4" name="图片 3" descr="表格&#10;&#10;AI 生成的内容可能不正确。">
            <a:extLst>
              <a:ext uri="{FF2B5EF4-FFF2-40B4-BE49-F238E27FC236}">
                <a16:creationId xmlns:a16="http://schemas.microsoft.com/office/drawing/2014/main" id="{3AECC2FD-6E21-DCA8-3AC2-98712BE8CC2D}"/>
              </a:ext>
            </a:extLst>
          </p:cNvPr>
          <p:cNvPicPr>
            <a:picLocks noChangeAspect="1"/>
          </p:cNvPicPr>
          <p:nvPr/>
        </p:nvPicPr>
        <p:blipFill>
          <a:blip r:embed="rId2"/>
          <a:stretch>
            <a:fillRect/>
          </a:stretch>
        </p:blipFill>
        <p:spPr>
          <a:xfrm>
            <a:off x="4606979" y="2217797"/>
            <a:ext cx="3473606" cy="4206240"/>
          </a:xfrm>
          <a:prstGeom prst="rect">
            <a:avLst/>
          </a:prstGeom>
        </p:spPr>
      </p:pic>
    </p:spTree>
    <p:extLst>
      <p:ext uri="{BB962C8B-B14F-4D97-AF65-F5344CB8AC3E}">
        <p14:creationId xmlns:p14="http://schemas.microsoft.com/office/powerpoint/2010/main" val="1882472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仿真实验与分析</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9" name="内容占位符 1">
            <a:extLst>
              <a:ext uri="{FF2B5EF4-FFF2-40B4-BE49-F238E27FC236}">
                <a16:creationId xmlns:a16="http://schemas.microsoft.com/office/drawing/2014/main" id="{D02550A4-EE1C-41AE-B04A-8CFB8D9CD128}"/>
              </a:ext>
            </a:extLst>
          </p:cNvPr>
          <p:cNvSpPr txBox="1">
            <a:spLocks/>
          </p:cNvSpPr>
          <p:nvPr/>
        </p:nvSpPr>
        <p:spPr>
          <a:xfrm>
            <a:off x="352214" y="1782101"/>
            <a:ext cx="6486192" cy="47880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实验结论：</a:t>
            </a:r>
            <a:endParaRPr lang="en-US" altLang="zh-CN" sz="1800" dirty="0"/>
          </a:p>
          <a:p>
            <a:pPr marL="800100" lvl="1" indent="-342900">
              <a:buFont typeface="+mj-lt"/>
              <a:buAutoNum type="arabicPeriod"/>
            </a:pPr>
            <a:r>
              <a:rPr lang="zh-CN" altLang="en-US" sz="1600" dirty="0"/>
              <a:t>从表中可以看出，随着扩展因子从</a:t>
            </a:r>
            <a:r>
              <a:rPr lang="en-US" altLang="zh-CN" sz="1600" dirty="0"/>
              <a:t>1</a:t>
            </a:r>
            <a:r>
              <a:rPr lang="zh-CN" altLang="en-US" sz="1600" dirty="0"/>
              <a:t>增加到</a:t>
            </a:r>
            <a:r>
              <a:rPr lang="en-US" altLang="zh-CN" sz="1600" dirty="0"/>
              <a:t>8</a:t>
            </a:r>
            <a:r>
              <a:rPr lang="zh-CN" altLang="en-US" sz="1600" dirty="0"/>
              <a:t>，虚拟阵元数从</a:t>
            </a:r>
            <a:r>
              <a:rPr lang="en-US" altLang="zh-CN" sz="1600" dirty="0"/>
              <a:t>8</a:t>
            </a:r>
            <a:r>
              <a:rPr lang="zh-CN" altLang="en-US" sz="1600" dirty="0"/>
              <a:t>个扩展到</a:t>
            </a:r>
            <a:r>
              <a:rPr lang="en-US" altLang="zh-CN" sz="1600" dirty="0"/>
              <a:t>64</a:t>
            </a:r>
            <a:r>
              <a:rPr lang="zh-CN" altLang="en-US" sz="1600" dirty="0"/>
              <a:t>个，</a:t>
            </a:r>
            <a:r>
              <a:rPr lang="en-US" altLang="zh-CN" sz="1600" dirty="0"/>
              <a:t>DOA</a:t>
            </a:r>
            <a:r>
              <a:rPr lang="zh-CN" altLang="en-US" sz="1600" dirty="0"/>
              <a:t>估计误差显著降低。</a:t>
            </a:r>
          </a:p>
          <a:p>
            <a:pPr marL="800100" lvl="1" indent="-342900">
              <a:buFont typeface="+mj-lt"/>
              <a:buAutoNum type="arabicPeriod"/>
            </a:pPr>
            <a:r>
              <a:rPr lang="zh-CN" altLang="en-US" sz="1600" dirty="0"/>
              <a:t>在</a:t>
            </a:r>
            <a:r>
              <a:rPr lang="en-US" altLang="zh-CN" sz="1600" dirty="0"/>
              <a:t>SNR=15dB</a:t>
            </a:r>
            <a:r>
              <a:rPr lang="zh-CN" altLang="en-US" sz="1600" dirty="0"/>
              <a:t>条件下，𝑁𝑛𝑢𝑚 </a:t>
            </a:r>
            <a:r>
              <a:rPr lang="en-US" altLang="zh-CN" sz="1600" dirty="0"/>
              <a:t>= 8</a:t>
            </a:r>
            <a:r>
              <a:rPr lang="zh-CN" altLang="en-US" sz="1600" dirty="0"/>
              <a:t>相比基准𝑁𝑛𝑢𝑚 </a:t>
            </a:r>
            <a:r>
              <a:rPr lang="en-US" altLang="zh-CN" sz="1600" dirty="0"/>
              <a:t>= 1</a:t>
            </a:r>
            <a:r>
              <a:rPr lang="zh-CN" altLang="en-US" sz="1600" dirty="0"/>
              <a:t>实现了约</a:t>
            </a:r>
            <a:r>
              <a:rPr lang="en-US" altLang="zh-CN" sz="1600" dirty="0"/>
              <a:t>60%</a:t>
            </a:r>
            <a:r>
              <a:rPr lang="zh-CN" altLang="en-US" sz="1600" dirty="0"/>
              <a:t>的误差降低，充分验证了旋转孔径扩展技术的有效性。</a:t>
            </a:r>
            <a:br>
              <a:rPr lang="zh-CN" altLang="en-US" sz="1200" dirty="0"/>
            </a:br>
            <a:br>
              <a:rPr lang="zh-CN" altLang="en-US" sz="400" dirty="0"/>
            </a:br>
            <a:endParaRPr lang="en-US" altLang="zh-CN" sz="100" dirty="0">
              <a:latin typeface="华文楷体" panose="02010600040101010101" pitchFamily="2" charset="-122"/>
              <a:ea typeface="华文楷体" panose="02010600040101010101" pitchFamily="2" charset="-122"/>
            </a:endParaRPr>
          </a:p>
        </p:txBody>
      </p:sp>
      <p:pic>
        <p:nvPicPr>
          <p:cNvPr id="5" name="图片 4" descr="表格&#10;&#10;AI 生成的内容可能不正确。">
            <a:extLst>
              <a:ext uri="{FF2B5EF4-FFF2-40B4-BE49-F238E27FC236}">
                <a16:creationId xmlns:a16="http://schemas.microsoft.com/office/drawing/2014/main" id="{D358EB84-7678-1B71-25B2-E46219FE4955}"/>
              </a:ext>
            </a:extLst>
          </p:cNvPr>
          <p:cNvPicPr>
            <a:picLocks noChangeAspect="1"/>
          </p:cNvPicPr>
          <p:nvPr/>
        </p:nvPicPr>
        <p:blipFill>
          <a:blip r:embed="rId2"/>
          <a:srcRect t="5607"/>
          <a:stretch>
            <a:fillRect/>
          </a:stretch>
        </p:blipFill>
        <p:spPr>
          <a:xfrm>
            <a:off x="953589" y="4572000"/>
            <a:ext cx="5884817" cy="1596363"/>
          </a:xfrm>
          <a:prstGeom prst="rect">
            <a:avLst/>
          </a:prstGeom>
        </p:spPr>
      </p:pic>
    </p:spTree>
    <p:extLst>
      <p:ext uri="{BB962C8B-B14F-4D97-AF65-F5344CB8AC3E}">
        <p14:creationId xmlns:p14="http://schemas.microsoft.com/office/powerpoint/2010/main" val="3437331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C5CE-30B2-4ECB-9046-06E7115BD0C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3192F01-8003-15AB-ABEE-90424DDC0255}"/>
              </a:ext>
            </a:extLst>
          </p:cNvPr>
          <p:cNvSpPr>
            <a:spLocks noGrp="1"/>
          </p:cNvSpPr>
          <p:nvPr>
            <p:ph type="title"/>
          </p:nvPr>
        </p:nvSpPr>
        <p:spPr/>
        <p:txBody>
          <a:bodyPr/>
          <a:lstStyle/>
          <a:p>
            <a:r>
              <a:rPr lang="zh-CN" altLang="en-US" dirty="0"/>
              <a:t>仿真实验与分析</a:t>
            </a:r>
          </a:p>
        </p:txBody>
      </p:sp>
      <p:sp>
        <p:nvSpPr>
          <p:cNvPr id="2" name="内容占位符 1">
            <a:extLst>
              <a:ext uri="{FF2B5EF4-FFF2-40B4-BE49-F238E27FC236}">
                <a16:creationId xmlns:a16="http://schemas.microsoft.com/office/drawing/2014/main" id="{7263D525-3705-B4D8-4316-BF62437A7C54}"/>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9" name="内容占位符 1">
            <a:extLst>
              <a:ext uri="{FF2B5EF4-FFF2-40B4-BE49-F238E27FC236}">
                <a16:creationId xmlns:a16="http://schemas.microsoft.com/office/drawing/2014/main" id="{4CD0E8E4-63B4-23D0-93A7-231B7BB12932}"/>
              </a:ext>
            </a:extLst>
          </p:cNvPr>
          <p:cNvSpPr txBox="1">
            <a:spLocks/>
          </p:cNvSpPr>
          <p:nvPr/>
        </p:nvSpPr>
        <p:spPr>
          <a:xfrm>
            <a:off x="352214" y="1782101"/>
            <a:ext cx="2691432" cy="47880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实验结论：</a:t>
            </a:r>
            <a:endParaRPr lang="en-US" altLang="zh-CN" sz="1800" dirty="0"/>
          </a:p>
          <a:p>
            <a:pPr marL="800100" lvl="1" indent="-342900">
              <a:buFont typeface="+mj-lt"/>
              <a:buAutoNum type="arabicPeriod"/>
            </a:pPr>
            <a:r>
              <a:rPr lang="zh-CN" altLang="en-US" sz="1600" dirty="0"/>
              <a:t>双信号分辨，在不同距离和速度的两个目标下，通过</a:t>
            </a:r>
            <a:r>
              <a:rPr lang="en-US" altLang="zh-CN" sz="1600" dirty="0"/>
              <a:t>CA-CFAR</a:t>
            </a:r>
            <a:r>
              <a:rPr lang="zh-CN" altLang="en-US" sz="1600" dirty="0"/>
              <a:t>预处理后的</a:t>
            </a:r>
            <a:r>
              <a:rPr lang="en-US" altLang="zh-CN" sz="1600" dirty="0"/>
              <a:t>MUSIC</a:t>
            </a:r>
            <a:r>
              <a:rPr lang="zh-CN" altLang="en-US" sz="1600" dirty="0"/>
              <a:t>算法能够准确估计两个目标的角度。</a:t>
            </a:r>
            <a:endParaRPr lang="en-US" altLang="zh-CN" sz="1600" dirty="0"/>
          </a:p>
          <a:p>
            <a:pPr marL="800100" lvl="1" indent="-342900">
              <a:buFont typeface="+mj-lt"/>
              <a:buAutoNum type="arabicPeriod"/>
            </a:pPr>
            <a:r>
              <a:rPr lang="zh-CN" altLang="en-US" sz="1600" dirty="0"/>
              <a:t>更进一步的，在同位置同速度的两个目标下，依然可以分辨角度仅差距</a:t>
            </a:r>
            <a:r>
              <a:rPr lang="en-US" altLang="zh-CN" sz="1600" dirty="0"/>
              <a:t>0.5°</a:t>
            </a:r>
            <a:r>
              <a:rPr lang="zh-CN" altLang="en-US" sz="1600" dirty="0"/>
              <a:t>。</a:t>
            </a:r>
            <a:br>
              <a:rPr lang="zh-CN" altLang="en-US" sz="1200" dirty="0"/>
            </a:br>
            <a:br>
              <a:rPr lang="zh-CN" altLang="en-US" sz="400" dirty="0"/>
            </a:br>
            <a:endParaRPr lang="en-US" altLang="zh-CN" sz="100" dirty="0">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167F9A0B-E285-0D53-F262-8D6654E7E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861" y="2116182"/>
            <a:ext cx="2580928" cy="2188467"/>
          </a:xfrm>
          <a:prstGeom prst="rect">
            <a:avLst/>
          </a:prstGeom>
        </p:spPr>
      </p:pic>
      <p:pic>
        <p:nvPicPr>
          <p:cNvPr id="8" name="图片 7">
            <a:extLst>
              <a:ext uri="{FF2B5EF4-FFF2-40B4-BE49-F238E27FC236}">
                <a16:creationId xmlns:a16="http://schemas.microsoft.com/office/drawing/2014/main" id="{ACC9650D-EAC0-4F02-E365-C52987DB1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282" y="2116182"/>
            <a:ext cx="2968970" cy="2188467"/>
          </a:xfrm>
          <a:prstGeom prst="rect">
            <a:avLst/>
          </a:prstGeom>
        </p:spPr>
      </p:pic>
      <p:pic>
        <p:nvPicPr>
          <p:cNvPr id="11" name="图片 10">
            <a:extLst>
              <a:ext uri="{FF2B5EF4-FFF2-40B4-BE49-F238E27FC236}">
                <a16:creationId xmlns:a16="http://schemas.microsoft.com/office/drawing/2014/main" id="{C1A6DE9D-E8AC-A9E4-EE4F-79607FF32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352" y="4335900"/>
            <a:ext cx="4349483" cy="2344939"/>
          </a:xfrm>
          <a:prstGeom prst="rect">
            <a:avLst/>
          </a:prstGeom>
        </p:spPr>
      </p:pic>
    </p:spTree>
    <p:extLst>
      <p:ext uri="{BB962C8B-B14F-4D97-AF65-F5344CB8AC3E}">
        <p14:creationId xmlns:p14="http://schemas.microsoft.com/office/powerpoint/2010/main" val="2883029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A88B0-CE7B-5241-C0A7-2ED439A0677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7C222B1-5D1F-CE86-FC53-94129FB7FF08}"/>
              </a:ext>
            </a:extLst>
          </p:cNvPr>
          <p:cNvSpPr>
            <a:spLocks noGrp="1"/>
          </p:cNvSpPr>
          <p:nvPr>
            <p:ph type="title"/>
          </p:nvPr>
        </p:nvSpPr>
        <p:spPr/>
        <p:txBody>
          <a:bodyPr/>
          <a:lstStyle/>
          <a:p>
            <a:r>
              <a:rPr lang="zh-CN" altLang="en-US" dirty="0"/>
              <a:t>仿真实验与分析</a:t>
            </a:r>
          </a:p>
        </p:txBody>
      </p:sp>
      <p:sp>
        <p:nvSpPr>
          <p:cNvPr id="2" name="内容占位符 1">
            <a:extLst>
              <a:ext uri="{FF2B5EF4-FFF2-40B4-BE49-F238E27FC236}">
                <a16:creationId xmlns:a16="http://schemas.microsoft.com/office/drawing/2014/main" id="{833F3652-4DAA-0366-4819-3BB9B7601C3D}"/>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pic>
        <p:nvPicPr>
          <p:cNvPr id="7" name="图片 6">
            <a:extLst>
              <a:ext uri="{FF2B5EF4-FFF2-40B4-BE49-F238E27FC236}">
                <a16:creationId xmlns:a16="http://schemas.microsoft.com/office/drawing/2014/main" id="{E73D4423-9E21-302F-B769-7160D370B77A}"/>
              </a:ext>
            </a:extLst>
          </p:cNvPr>
          <p:cNvPicPr>
            <a:picLocks noChangeAspect="1"/>
          </p:cNvPicPr>
          <p:nvPr/>
        </p:nvPicPr>
        <p:blipFill>
          <a:blip r:embed="rId2" cstate="print">
            <a:extLst>
              <a:ext uri="{28A0092B-C50C-407E-A947-70E740481C1C}">
                <a14:useLocalDpi xmlns:a14="http://schemas.microsoft.com/office/drawing/2010/main" val="0"/>
              </a:ext>
            </a:extLst>
          </a:blip>
          <a:srcRect l="480" t="6894"/>
          <a:stretch>
            <a:fillRect/>
          </a:stretch>
        </p:blipFill>
        <p:spPr>
          <a:xfrm>
            <a:off x="2761184" y="3149599"/>
            <a:ext cx="6258719" cy="3569508"/>
          </a:xfrm>
          <a:prstGeom prst="rect">
            <a:avLst/>
          </a:prstGeom>
        </p:spPr>
      </p:pic>
      <mc:AlternateContent xmlns:mc="http://schemas.openxmlformats.org/markup-compatibility/2006" xmlns:a14="http://schemas.microsoft.com/office/drawing/2010/main">
        <mc:Choice Requires="a14">
          <p:sp>
            <p:nvSpPr>
              <p:cNvPr id="9" name="内容占位符 1">
                <a:extLst>
                  <a:ext uri="{FF2B5EF4-FFF2-40B4-BE49-F238E27FC236}">
                    <a16:creationId xmlns:a16="http://schemas.microsoft.com/office/drawing/2014/main" id="{C582BB3C-44E0-7DC7-9994-E136F012E649}"/>
                  </a:ext>
                </a:extLst>
              </p:cNvPr>
              <p:cNvSpPr txBox="1">
                <a:spLocks/>
              </p:cNvSpPr>
              <p:nvPr/>
            </p:nvSpPr>
            <p:spPr>
              <a:xfrm>
                <a:off x="352214" y="1782101"/>
                <a:ext cx="8372162" cy="47880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实验结论：</a:t>
                </a:r>
                <a:endParaRPr lang="en-US" altLang="zh-CN" sz="1800" dirty="0"/>
              </a:p>
              <a:p>
                <a:pPr marL="800100" lvl="1" indent="-342900">
                  <a:buFont typeface="+mj-lt"/>
                  <a:buAutoNum type="arabicPeriod"/>
                </a:pPr>
                <a:r>
                  <a:rPr lang="zh-CN" altLang="en-US" sz="1600" dirty="0"/>
                  <a:t>更大的扩展倍数</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𝑁</m:t>
                        </m:r>
                      </m:e>
                      <m:sub>
                        <m:r>
                          <a:rPr lang="en-US" altLang="zh-CN" sz="1600" b="0" i="1" smtClean="0">
                            <a:latin typeface="Cambria Math" panose="02040503050406030204" pitchFamily="18" charset="0"/>
                          </a:rPr>
                          <m:t>𝐿</m:t>
                        </m:r>
                      </m:sub>
                    </m:sSub>
                  </m:oMath>
                </a14:m>
                <a:r>
                  <a:rPr lang="zh-CN" altLang="en-US" sz="1600" dirty="0"/>
                  <a:t> 在不同 信噪比水平下都能降低角度估计误差。特别地，扩展孔径相比非扩展情况 （</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𝑁</m:t>
                        </m:r>
                      </m:e>
                      <m:sub>
                        <m:r>
                          <a:rPr lang="en-US" altLang="zh-CN" sz="1600" i="1">
                            <a:latin typeface="Cambria Math" panose="02040503050406030204" pitchFamily="18" charset="0"/>
                          </a:rPr>
                          <m:t>𝐿</m:t>
                        </m:r>
                      </m:sub>
                    </m:sSub>
                    <m:r>
                      <a:rPr lang="en-US" altLang="zh-CN" sz="1600" i="1" smtClean="0">
                        <a:latin typeface="Cambria Math" panose="02040503050406030204" pitchFamily="18" charset="0"/>
                      </a:rPr>
                      <m:t>=</m:t>
                    </m:r>
                  </m:oMath>
                </a14:m>
                <a:r>
                  <a:rPr lang="en-US" altLang="zh-CN" sz="1600" dirty="0"/>
                  <a:t>1</a:t>
                </a:r>
                <a:r>
                  <a:rPr lang="zh-CN" altLang="en-US" sz="1600" dirty="0"/>
                  <a:t> ）至少实现了</a:t>
                </a:r>
                <a:r>
                  <a:rPr lang="en-US" altLang="zh-CN" sz="1600" dirty="0"/>
                  <a:t>50%</a:t>
                </a:r>
                <a:r>
                  <a:rPr lang="zh-CN" altLang="en-US" sz="1600" dirty="0"/>
                  <a:t>的检测误差降低，验证了运动合成孔径增强的有效性。高信噪比环境下（</a:t>
                </a:r>
                <a:r>
                  <a:rPr lang="en-US" altLang="zh-CN" sz="1600" dirty="0"/>
                  <a:t>SNR&gt;15dB</a:t>
                </a:r>
                <a:r>
                  <a:rPr lang="zh-CN" altLang="en-US" sz="1600" dirty="0"/>
                  <a:t>），扩展系数为</a:t>
                </a:r>
                <a:r>
                  <a:rPr lang="en-US" altLang="zh-CN" sz="1600" dirty="0"/>
                  <a:t>10</a:t>
                </a:r>
                <a:r>
                  <a:rPr lang="zh-CN" altLang="en-US" sz="1600" dirty="0"/>
                  <a:t>时，误差减小了一个数量级。</a:t>
                </a:r>
                <a:br>
                  <a:rPr lang="zh-CN" altLang="en-US" sz="400" dirty="0"/>
                </a:br>
                <a:endParaRPr lang="en-US" altLang="zh-CN" sz="100" dirty="0">
                  <a:latin typeface="华文楷体" panose="02010600040101010101" pitchFamily="2" charset="-122"/>
                  <a:ea typeface="华文楷体" panose="02010600040101010101" pitchFamily="2" charset="-122"/>
                </a:endParaRPr>
              </a:p>
            </p:txBody>
          </p:sp>
        </mc:Choice>
        <mc:Fallback xmlns="">
          <p:sp>
            <p:nvSpPr>
              <p:cNvPr id="9" name="内容占位符 1">
                <a:extLst>
                  <a:ext uri="{FF2B5EF4-FFF2-40B4-BE49-F238E27FC236}">
                    <a16:creationId xmlns:a16="http://schemas.microsoft.com/office/drawing/2014/main" id="{C582BB3C-44E0-7DC7-9994-E136F012E649}"/>
                  </a:ext>
                </a:extLst>
              </p:cNvPr>
              <p:cNvSpPr txBox="1">
                <a:spLocks noRot="1" noChangeAspect="1" noMove="1" noResize="1" noEditPoints="1" noAdjustHandles="1" noChangeArrowheads="1" noChangeShapeType="1" noTextEdit="1"/>
              </p:cNvSpPr>
              <p:nvPr/>
            </p:nvSpPr>
            <p:spPr>
              <a:xfrm>
                <a:off x="352214" y="1782101"/>
                <a:ext cx="8372162" cy="4788032"/>
              </a:xfrm>
              <a:prstGeom prst="rect">
                <a:avLst/>
              </a:prstGeom>
              <a:blipFill>
                <a:blip r:embed="rId3"/>
                <a:stretch>
                  <a:fillRect l="-5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15737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F81B2-39EF-3988-2338-C96CB4BA640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D8BA000-2C83-37BA-BE01-8DE2D9F9076C}"/>
              </a:ext>
            </a:extLst>
          </p:cNvPr>
          <p:cNvSpPr>
            <a:spLocks noGrp="1"/>
          </p:cNvSpPr>
          <p:nvPr>
            <p:ph type="title"/>
          </p:nvPr>
        </p:nvSpPr>
        <p:spPr/>
        <p:txBody>
          <a:bodyPr/>
          <a:lstStyle/>
          <a:p>
            <a:r>
              <a:rPr lang="zh-CN" altLang="en-US" dirty="0"/>
              <a:t>仿真实验与分析</a:t>
            </a:r>
          </a:p>
        </p:txBody>
      </p:sp>
      <p:sp>
        <p:nvSpPr>
          <p:cNvPr id="2" name="内容占位符 1">
            <a:extLst>
              <a:ext uri="{FF2B5EF4-FFF2-40B4-BE49-F238E27FC236}">
                <a16:creationId xmlns:a16="http://schemas.microsoft.com/office/drawing/2014/main" id="{80A13DF4-A8DC-AFF8-F176-1C9F06109A11}"/>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22AF5DB4-630F-C15D-B7FA-987200319D73}"/>
              </a:ext>
            </a:extLst>
          </p:cNvPr>
          <p:cNvPicPr>
            <a:picLocks noChangeAspect="1"/>
          </p:cNvPicPr>
          <p:nvPr/>
        </p:nvPicPr>
        <p:blipFill>
          <a:blip r:embed="rId2" cstate="print">
            <a:extLst>
              <a:ext uri="{28A0092B-C50C-407E-A947-70E740481C1C}">
                <a14:useLocalDpi xmlns:a14="http://schemas.microsoft.com/office/drawing/2010/main" val="0"/>
              </a:ext>
            </a:extLst>
          </a:blip>
          <a:srcRect t="7159"/>
          <a:stretch>
            <a:fillRect/>
          </a:stretch>
        </p:blipFill>
        <p:spPr>
          <a:xfrm>
            <a:off x="3938936" y="3581243"/>
            <a:ext cx="4852850" cy="2929624"/>
          </a:xfrm>
          <a:prstGeom prst="rect">
            <a:avLst/>
          </a:prstGeom>
        </p:spPr>
      </p:pic>
      <mc:AlternateContent xmlns:mc="http://schemas.openxmlformats.org/markup-compatibility/2006" xmlns:a14="http://schemas.microsoft.com/office/drawing/2010/main">
        <mc:Choice Requires="a14">
          <p:sp>
            <p:nvSpPr>
              <p:cNvPr id="9" name="内容占位符 1">
                <a:extLst>
                  <a:ext uri="{FF2B5EF4-FFF2-40B4-BE49-F238E27FC236}">
                    <a16:creationId xmlns:a16="http://schemas.microsoft.com/office/drawing/2014/main" id="{83C2A3A8-F844-74BB-0DEE-C95929D759CE}"/>
                  </a:ext>
                </a:extLst>
              </p:cNvPr>
              <p:cNvSpPr txBox="1">
                <a:spLocks/>
              </p:cNvSpPr>
              <p:nvPr/>
            </p:nvSpPr>
            <p:spPr>
              <a:xfrm>
                <a:off x="352214" y="1782101"/>
                <a:ext cx="8372162" cy="47880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实验结论：</a:t>
                </a:r>
                <a:endParaRPr lang="en-US" altLang="zh-CN" sz="1800" dirty="0"/>
              </a:p>
              <a:p>
                <a:pPr marL="800100" lvl="1" indent="-342900">
                  <a:buFont typeface="+mj-lt"/>
                  <a:buAutoNum type="arabicPeriod"/>
                </a:pPr>
                <a:r>
                  <a:rPr lang="zh-CN" altLang="en-US" sz="1600" dirty="0"/>
                  <a:t>扩展倍数</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𝑁</m:t>
                        </m:r>
                      </m:e>
                      <m:sub>
                        <m:r>
                          <a:rPr lang="en-US" altLang="zh-CN" sz="1600" i="1">
                            <a:latin typeface="Cambria Math" panose="02040503050406030204" pitchFamily="18" charset="0"/>
                          </a:rPr>
                          <m:t>𝐿</m:t>
                        </m:r>
                      </m:sub>
                    </m:sSub>
                  </m:oMath>
                </a14:m>
                <a:r>
                  <a:rPr lang="zh-CN" altLang="en-US" sz="1600" dirty="0"/>
                  <a:t>较小时，误差分布较宽，存在明显离群值；而</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𝑁</m:t>
                        </m:r>
                      </m:e>
                      <m:sub>
                        <m:r>
                          <a:rPr lang="en-US" altLang="zh-CN" sz="1600" i="1">
                            <a:latin typeface="Cambria Math" panose="02040503050406030204" pitchFamily="18" charset="0"/>
                          </a:rPr>
                          <m:t>𝐿</m:t>
                        </m:r>
                      </m:sub>
                    </m:sSub>
                  </m:oMath>
                </a14:m>
                <a:r>
                  <a:rPr lang="zh-CN" altLang="en-US" sz="1600" dirty="0"/>
                  <a:t>增加时，平均误差呈系统性降低。</a:t>
                </a:r>
                <a:endParaRPr lang="en-US" altLang="zh-CN" sz="1600" dirty="0"/>
              </a:p>
              <a:p>
                <a:pPr marL="800100" lvl="1" indent="-342900">
                  <a:buFont typeface="+mj-lt"/>
                  <a:buAutoNum type="arabicPeriod"/>
                </a:pPr>
                <a:r>
                  <a:rPr lang="zh-CN" altLang="en-US" sz="1600" dirty="0"/>
                  <a:t>该结果验证了孔径扩展因子对</a:t>
                </a:r>
                <a:r>
                  <a:rPr lang="en-US" altLang="zh-CN" sz="1600" dirty="0"/>
                  <a:t>DOA</a:t>
                </a:r>
                <a:r>
                  <a:rPr lang="zh-CN" altLang="en-US" sz="1600" dirty="0"/>
                  <a:t>估计稳定性的显著影响，表明随着虚拟元数量的增加，算法的鲁棒性得到明显提升。</a:t>
                </a:r>
                <a:br>
                  <a:rPr lang="zh-CN" altLang="en-US" sz="400" dirty="0"/>
                </a:br>
                <a:endParaRPr lang="en-US" altLang="zh-CN" sz="100" dirty="0">
                  <a:latin typeface="华文楷体" panose="02010600040101010101" pitchFamily="2" charset="-122"/>
                  <a:ea typeface="华文楷体" panose="02010600040101010101" pitchFamily="2" charset="-122"/>
                </a:endParaRPr>
              </a:p>
            </p:txBody>
          </p:sp>
        </mc:Choice>
        <mc:Fallback xmlns="">
          <p:sp>
            <p:nvSpPr>
              <p:cNvPr id="9" name="内容占位符 1">
                <a:extLst>
                  <a:ext uri="{FF2B5EF4-FFF2-40B4-BE49-F238E27FC236}">
                    <a16:creationId xmlns:a16="http://schemas.microsoft.com/office/drawing/2014/main" id="{83C2A3A8-F844-74BB-0DEE-C95929D759CE}"/>
                  </a:ext>
                </a:extLst>
              </p:cNvPr>
              <p:cNvSpPr txBox="1">
                <a:spLocks noRot="1" noChangeAspect="1" noMove="1" noResize="1" noEditPoints="1" noAdjustHandles="1" noChangeArrowheads="1" noChangeShapeType="1" noTextEdit="1"/>
              </p:cNvSpPr>
              <p:nvPr/>
            </p:nvSpPr>
            <p:spPr>
              <a:xfrm>
                <a:off x="352214" y="1782101"/>
                <a:ext cx="8372162" cy="4788032"/>
              </a:xfrm>
              <a:prstGeom prst="rect">
                <a:avLst/>
              </a:prstGeom>
              <a:blipFill>
                <a:blip r:embed="rId3"/>
                <a:stretch>
                  <a:fillRect l="-5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8914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仿真实验与分析</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7" name="内容占位符 1">
            <a:extLst>
              <a:ext uri="{FF2B5EF4-FFF2-40B4-BE49-F238E27FC236}">
                <a16:creationId xmlns:a16="http://schemas.microsoft.com/office/drawing/2014/main" id="{4201AB8C-684E-4F0C-A999-D05C2F8232D7}"/>
              </a:ext>
            </a:extLst>
          </p:cNvPr>
          <p:cNvSpPr txBox="1">
            <a:spLocks/>
          </p:cNvSpPr>
          <p:nvPr/>
        </p:nvSpPr>
        <p:spPr>
          <a:xfrm>
            <a:off x="277813" y="1607773"/>
            <a:ext cx="8513490" cy="49980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1700" dirty="0"/>
              <a:t>无人机运动误差对雷达</a:t>
            </a:r>
            <a:r>
              <a:rPr lang="en-US" altLang="zh-CN" sz="1700" dirty="0"/>
              <a:t>DOA</a:t>
            </a:r>
            <a:r>
              <a:rPr lang="zh-CN" altLang="en-US" sz="1700" dirty="0"/>
              <a:t>测量的误差</a:t>
            </a:r>
            <a:endParaRPr lang="en-US" altLang="zh-CN" sz="1700" dirty="0"/>
          </a:p>
          <a:p>
            <a:pPr lvl="1">
              <a:buFont typeface="+mj-lt"/>
              <a:buAutoNum type="arabicPeriod"/>
            </a:pPr>
            <a:r>
              <a:rPr lang="zh-CN" altLang="en-US" sz="1600" dirty="0"/>
              <a:t>系统对姿态误差高度敏感，</a:t>
            </a:r>
            <a:r>
              <a:rPr lang="en-US" altLang="zh-CN" sz="1600" dirty="0"/>
              <a:t>5°</a:t>
            </a:r>
            <a:r>
              <a:rPr lang="zh-CN" altLang="en-US" sz="1600" dirty="0"/>
              <a:t>姿态误差可导致性能退化超过</a:t>
            </a:r>
            <a:r>
              <a:rPr lang="en-US" altLang="zh-CN" sz="1600" dirty="0"/>
              <a:t>10</a:t>
            </a:r>
            <a:r>
              <a:rPr lang="zh-CN" altLang="en-US" sz="1600" dirty="0"/>
              <a:t>倍，实际应用需要高精度姿态测量系统。</a:t>
            </a:r>
            <a:endParaRPr lang="en-US" altLang="zh-CN" sz="1600" dirty="0"/>
          </a:p>
          <a:p>
            <a:pPr lvl="1">
              <a:buFont typeface="+mj-lt"/>
              <a:buAutoNum type="arabicPeriod"/>
            </a:pPr>
            <a:r>
              <a:rPr lang="zh-CN" altLang="en-US" sz="1600" dirty="0"/>
              <a:t>仿真中</a:t>
            </a:r>
            <a:r>
              <a:rPr lang="en-US" altLang="zh-CN" sz="1600" dirty="0"/>
              <a:t>10 cm</a:t>
            </a:r>
            <a:r>
              <a:rPr lang="zh-CN" altLang="en-US" sz="1600" dirty="0"/>
              <a:t>位置误差的影响看似可控（</a:t>
            </a:r>
            <a:r>
              <a:rPr lang="en-US" altLang="zh-CN" sz="1600" dirty="0"/>
              <a:t>12%</a:t>
            </a:r>
            <a:r>
              <a:rPr lang="zh-CN" altLang="en-US" sz="1600" dirty="0"/>
              <a:t>性能退化），但对实际飞行控制提出了较高要求。在实际飞行中，风场扰动等因素会导致控制系统也难以完全补偿。</a:t>
            </a:r>
            <a:br>
              <a:rPr lang="zh-CN" altLang="en-US" sz="1000" dirty="0"/>
            </a:br>
            <a:br>
              <a:rPr lang="zh-CN" altLang="en-US" sz="200" dirty="0"/>
            </a:br>
            <a:endParaRPr lang="en-US" altLang="zh-CN" sz="100"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D31BB540-AFC8-71C0-0263-D139C4D11D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6034" y="3358460"/>
            <a:ext cx="4168755" cy="3388291"/>
          </a:xfrm>
          <a:prstGeom prst="rect">
            <a:avLst/>
          </a:prstGeom>
        </p:spPr>
      </p:pic>
      <p:pic>
        <p:nvPicPr>
          <p:cNvPr id="8" name="图片 7">
            <a:extLst>
              <a:ext uri="{FF2B5EF4-FFF2-40B4-BE49-F238E27FC236}">
                <a16:creationId xmlns:a16="http://schemas.microsoft.com/office/drawing/2014/main" id="{97054A6B-8638-C45F-6751-7B88593E5B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337" y="3206998"/>
            <a:ext cx="4288221" cy="3539753"/>
          </a:xfrm>
          <a:prstGeom prst="rect">
            <a:avLst/>
          </a:prstGeom>
        </p:spPr>
      </p:pic>
    </p:spTree>
    <p:extLst>
      <p:ext uri="{BB962C8B-B14F-4D97-AF65-F5344CB8AC3E}">
        <p14:creationId xmlns:p14="http://schemas.microsoft.com/office/powerpoint/2010/main" val="111799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研究背景与意义</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1522685"/>
            <a:ext cx="4404536" cy="4843463"/>
          </a:xfrm>
        </p:spPr>
        <p:txBody>
          <a:bodyPr>
            <a:normAutofit fontScale="92500" lnSpcReduction="10000"/>
          </a:bodyPr>
          <a:lstStyle/>
          <a:p>
            <a:pPr marL="0" indent="0">
              <a:buNone/>
            </a:pPr>
            <a:endParaRPr lang="en-US" altLang="zh-CN" sz="100" dirty="0">
              <a:latin typeface="华文楷体" panose="02010600040101010101" pitchFamily="2" charset="-122"/>
              <a:ea typeface="华文楷体" panose="02010600040101010101" pitchFamily="2" charset="-122"/>
            </a:endParaRPr>
          </a:p>
          <a:p>
            <a:pPr>
              <a:buFont typeface="Wingdings" panose="05000000000000000000" pitchFamily="2" charset="2"/>
              <a:buChar char="n"/>
            </a:pPr>
            <a:r>
              <a:rPr lang="zh-CN" altLang="en-US" sz="1900" b="1" dirty="0">
                <a:latin typeface="华文楷体" panose="02010600040101010101" pitchFamily="2" charset="-122"/>
                <a:ea typeface="华文楷体" panose="02010600040101010101" pitchFamily="2" charset="-122"/>
              </a:rPr>
              <a:t>传统无人机集群区域巡检方案</a:t>
            </a:r>
            <a:endParaRPr lang="en-US" altLang="zh-CN" sz="1900" b="1" dirty="0">
              <a:latin typeface="华文楷体" panose="02010600040101010101" pitchFamily="2" charset="-122"/>
              <a:ea typeface="华文楷体" panose="02010600040101010101" pitchFamily="2" charset="-122"/>
            </a:endParaRPr>
          </a:p>
          <a:p>
            <a:pPr lvl="1"/>
            <a:r>
              <a:rPr lang="zh-CN" altLang="en-US" sz="1700" dirty="0">
                <a:latin typeface="华文楷体" panose="02010600040101010101" pitchFamily="2" charset="-122"/>
                <a:ea typeface="华文楷体" panose="02010600040101010101" pitchFamily="2" charset="-122"/>
              </a:rPr>
              <a:t>在灾害监测场景中，无人机编队可以对地震、洪涝等灾区进行</a:t>
            </a:r>
            <a:r>
              <a:rPr lang="zh-CN" altLang="en-US" sz="1700" dirty="0">
                <a:solidFill>
                  <a:srgbClr val="FF0000"/>
                </a:solidFill>
                <a:latin typeface="华文楷体" panose="02010600040101010101" pitchFamily="2" charset="-122"/>
                <a:ea typeface="华文楷体" panose="02010600040101010101" pitchFamily="2" charset="-122"/>
              </a:rPr>
              <a:t>持续监测</a:t>
            </a:r>
            <a:r>
              <a:rPr lang="zh-CN" altLang="en-US" sz="1700" dirty="0">
                <a:latin typeface="华文楷体" panose="02010600040101010101" pitchFamily="2" charset="-122"/>
                <a:ea typeface="华文楷体" panose="02010600040101010101" pitchFamily="2" charset="-122"/>
              </a:rPr>
              <a:t>，获取受灾范围、地形变化等关键信息，为救援指挥提供</a:t>
            </a:r>
            <a:r>
              <a:rPr lang="zh-CN" altLang="en-US" sz="1700" dirty="0">
                <a:solidFill>
                  <a:srgbClr val="FF0000"/>
                </a:solidFill>
                <a:latin typeface="华文楷体" panose="02010600040101010101" pitchFamily="2" charset="-122"/>
                <a:ea typeface="华文楷体" panose="02010600040101010101" pitchFamily="2" charset="-122"/>
              </a:rPr>
              <a:t>实时数据支持</a:t>
            </a:r>
            <a:r>
              <a:rPr lang="zh-CN" altLang="en-US" sz="1700" dirty="0">
                <a:latin typeface="华文楷体" panose="02010600040101010101" pitchFamily="2" charset="-122"/>
                <a:ea typeface="华文楷体" panose="02010600040101010101" pitchFamily="2" charset="-122"/>
              </a:rPr>
              <a:t>。</a:t>
            </a:r>
            <a:endParaRPr lang="en-US" altLang="zh-CN" sz="1700" dirty="0">
              <a:latin typeface="华文楷体" panose="02010600040101010101" pitchFamily="2" charset="-122"/>
              <a:ea typeface="华文楷体" panose="02010600040101010101" pitchFamily="2" charset="-122"/>
            </a:endParaRPr>
          </a:p>
          <a:p>
            <a:pPr lvl="1"/>
            <a:r>
              <a:rPr lang="zh-CN" altLang="en-US" sz="1700" dirty="0">
                <a:latin typeface="华文楷体" panose="02010600040101010101" pitchFamily="2" charset="-122"/>
                <a:ea typeface="华文楷体" panose="02010600040101010101" pitchFamily="2" charset="-122"/>
              </a:rPr>
              <a:t>在应急搜救场景中，多机协同可以快速扫描大范围区域，利用雷达的</a:t>
            </a:r>
            <a:r>
              <a:rPr lang="zh-CN" altLang="en-US" sz="1700" dirty="0">
                <a:solidFill>
                  <a:srgbClr val="FF0000"/>
                </a:solidFill>
                <a:latin typeface="华文楷体" panose="02010600040101010101" pitchFamily="2" charset="-122"/>
                <a:ea typeface="华文楷体" panose="02010600040101010101" pitchFamily="2" charset="-122"/>
              </a:rPr>
              <a:t>全天候</a:t>
            </a:r>
            <a:r>
              <a:rPr lang="zh-CN" altLang="en-US" sz="1700" dirty="0">
                <a:latin typeface="华文楷体" panose="02010600040101010101" pitchFamily="2" charset="-122"/>
                <a:ea typeface="华文楷体" panose="02010600040101010101" pitchFamily="2" charset="-122"/>
              </a:rPr>
              <a:t>能力在恶劣天气下定位幸存者。</a:t>
            </a:r>
            <a:endParaRPr lang="en-US" altLang="zh-CN" sz="1700" dirty="0">
              <a:latin typeface="华文楷体" panose="02010600040101010101" pitchFamily="2" charset="-122"/>
              <a:ea typeface="华文楷体" panose="02010600040101010101" pitchFamily="2" charset="-122"/>
            </a:endParaRPr>
          </a:p>
          <a:p>
            <a:pPr lvl="1"/>
            <a:r>
              <a:rPr lang="zh-CN" altLang="en-US" sz="1700" dirty="0">
                <a:latin typeface="华文楷体" panose="02010600040101010101" pitchFamily="2" charset="-122"/>
                <a:ea typeface="华文楷体" panose="02010600040101010101" pitchFamily="2" charset="-122"/>
              </a:rPr>
              <a:t>在边界巡逻场景中，编队系统能够进行</a:t>
            </a:r>
            <a:r>
              <a:rPr lang="zh-CN" altLang="en-US" sz="1700" dirty="0">
                <a:solidFill>
                  <a:srgbClr val="FF0000"/>
                </a:solidFill>
                <a:latin typeface="华文楷体" panose="02010600040101010101" pitchFamily="2" charset="-122"/>
                <a:ea typeface="华文楷体" panose="02010600040101010101" pitchFamily="2" charset="-122"/>
              </a:rPr>
              <a:t>长时间持续监视</a:t>
            </a:r>
            <a:r>
              <a:rPr lang="zh-CN" altLang="en-US" sz="1700" dirty="0">
                <a:latin typeface="华文楷体" panose="02010600040101010101" pitchFamily="2" charset="-122"/>
                <a:ea typeface="华文楷体" panose="02010600040101010101" pitchFamily="2" charset="-122"/>
              </a:rPr>
              <a:t>，及时发现并跟踪目标。</a:t>
            </a:r>
            <a:endParaRPr lang="en-US" altLang="zh-CN" sz="1700" dirty="0">
              <a:latin typeface="华文楷体" panose="02010600040101010101" pitchFamily="2" charset="-122"/>
              <a:ea typeface="华文楷体" panose="02010600040101010101" pitchFamily="2" charset="-122"/>
            </a:endParaRPr>
          </a:p>
          <a:p>
            <a:pPr lvl="1"/>
            <a:r>
              <a:rPr lang="zh-CN" altLang="en-US" sz="1700" dirty="0">
                <a:latin typeface="华文楷体" panose="02010600040101010101" pitchFamily="2" charset="-122"/>
                <a:ea typeface="华文楷体" panose="02010600040101010101" pitchFamily="2" charset="-122"/>
              </a:rPr>
              <a:t>在地形测绘场景中，通过多角度观测可以获得</a:t>
            </a:r>
            <a:r>
              <a:rPr lang="zh-CN" altLang="en-US" sz="1700" dirty="0">
                <a:solidFill>
                  <a:srgbClr val="FF0000"/>
                </a:solidFill>
                <a:latin typeface="华文楷体" panose="02010600040101010101" pitchFamily="2" charset="-122"/>
                <a:ea typeface="华文楷体" panose="02010600040101010101" pitchFamily="2" charset="-122"/>
              </a:rPr>
              <a:t>高精度</a:t>
            </a:r>
            <a:r>
              <a:rPr lang="zh-CN" altLang="en-US" sz="1700" dirty="0">
                <a:latin typeface="华文楷体" panose="02010600040101010101" pitchFamily="2" charset="-122"/>
                <a:ea typeface="华文楷体" panose="02010600040101010101" pitchFamily="2" charset="-122"/>
              </a:rPr>
              <a:t>的三维地形信息。</a:t>
            </a:r>
            <a:endParaRPr lang="en-US" altLang="zh-CN" sz="1700" dirty="0">
              <a:latin typeface="华文楷体" panose="02010600040101010101" pitchFamily="2" charset="-122"/>
              <a:ea typeface="华文楷体" panose="02010600040101010101" pitchFamily="2" charset="-122"/>
            </a:endParaRPr>
          </a:p>
          <a:p>
            <a:pPr lvl="1"/>
            <a:r>
              <a:rPr lang="zh-CN" altLang="en-US" sz="1700" dirty="0">
                <a:latin typeface="华文楷体" panose="02010600040101010101" pitchFamily="2" charset="-122"/>
                <a:ea typeface="华文楷体" panose="02010600040101010101" pitchFamily="2" charset="-122"/>
              </a:rPr>
              <a:t>这些应用充分体现了多无人机协同系统相比传统单机或卫星系统在灵活性、实时性和适应性方面的显著优势。</a:t>
            </a:r>
            <a:endParaRPr lang="en-US" altLang="zh-CN" sz="1600" dirty="0">
              <a:latin typeface="华文楷体" panose="02010600040101010101" pitchFamily="2" charset="-122"/>
              <a:ea typeface="华文楷体" panose="02010600040101010101" pitchFamily="2" charset="-122"/>
            </a:endParaRPr>
          </a:p>
          <a:p>
            <a:pPr lvl="1">
              <a:buFont typeface="Arial" panose="020B0604020202020204" pitchFamily="34" charset="0"/>
              <a:buChar char="•"/>
            </a:pPr>
            <a:endParaRPr lang="en-US" altLang="zh-CN" sz="16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pic>
        <p:nvPicPr>
          <p:cNvPr id="13" name="图片 12">
            <a:extLst>
              <a:ext uri="{FF2B5EF4-FFF2-40B4-BE49-F238E27FC236}">
                <a16:creationId xmlns:a16="http://schemas.microsoft.com/office/drawing/2014/main" id="{00D96E6B-C769-6C88-FF99-B8101ADB09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5829" y="2161430"/>
            <a:ext cx="4785051" cy="3565971"/>
          </a:xfrm>
          <a:prstGeom prst="rect">
            <a:avLst/>
          </a:prstGeom>
        </p:spPr>
      </p:pic>
      <p:sp>
        <p:nvSpPr>
          <p:cNvPr id="4" name="文本框 3">
            <a:extLst>
              <a:ext uri="{FF2B5EF4-FFF2-40B4-BE49-F238E27FC236}">
                <a16:creationId xmlns:a16="http://schemas.microsoft.com/office/drawing/2014/main" id="{1C4D68E4-DFED-4797-8BBF-FA23D339451D}"/>
              </a:ext>
            </a:extLst>
          </p:cNvPr>
          <p:cNvSpPr txBox="1"/>
          <p:nvPr/>
        </p:nvSpPr>
        <p:spPr>
          <a:xfrm>
            <a:off x="4868173" y="3775140"/>
            <a:ext cx="1052729" cy="338554"/>
          </a:xfrm>
          <a:prstGeom prst="rect">
            <a:avLst/>
          </a:prstGeom>
          <a:noFill/>
        </p:spPr>
        <p:txBody>
          <a:bodyPr wrap="square" rtlCol="0">
            <a:spAutoFit/>
          </a:bodyPr>
          <a:lstStyle/>
          <a:p>
            <a:pPr algn="ctr"/>
            <a:r>
              <a:rPr lang="zh-CN" altLang="en-US" sz="1600" dirty="0"/>
              <a:t>灾害监测</a:t>
            </a:r>
          </a:p>
        </p:txBody>
      </p:sp>
      <p:sp>
        <p:nvSpPr>
          <p:cNvPr id="10" name="文本框 9">
            <a:extLst>
              <a:ext uri="{FF2B5EF4-FFF2-40B4-BE49-F238E27FC236}">
                <a16:creationId xmlns:a16="http://schemas.microsoft.com/office/drawing/2014/main" id="{5910EC9E-208C-443F-9598-80708F6AB1B6}"/>
              </a:ext>
            </a:extLst>
          </p:cNvPr>
          <p:cNvSpPr txBox="1"/>
          <p:nvPr/>
        </p:nvSpPr>
        <p:spPr>
          <a:xfrm>
            <a:off x="6946775" y="3775140"/>
            <a:ext cx="1052729" cy="338554"/>
          </a:xfrm>
          <a:prstGeom prst="rect">
            <a:avLst/>
          </a:prstGeom>
          <a:noFill/>
        </p:spPr>
        <p:txBody>
          <a:bodyPr wrap="square" rtlCol="0">
            <a:spAutoFit/>
          </a:bodyPr>
          <a:lstStyle/>
          <a:p>
            <a:pPr algn="ctr"/>
            <a:r>
              <a:rPr lang="zh-CN" altLang="en-US" sz="1600" dirty="0"/>
              <a:t>应急搜救</a:t>
            </a:r>
          </a:p>
        </p:txBody>
      </p:sp>
      <p:sp>
        <p:nvSpPr>
          <p:cNvPr id="11" name="文本框 10">
            <a:extLst>
              <a:ext uri="{FF2B5EF4-FFF2-40B4-BE49-F238E27FC236}">
                <a16:creationId xmlns:a16="http://schemas.microsoft.com/office/drawing/2014/main" id="{6514237F-1AAB-4BD5-AE7B-F5AFA07E05DD}"/>
              </a:ext>
            </a:extLst>
          </p:cNvPr>
          <p:cNvSpPr txBox="1"/>
          <p:nvPr/>
        </p:nvSpPr>
        <p:spPr>
          <a:xfrm>
            <a:off x="4868172" y="5597048"/>
            <a:ext cx="1052729" cy="338554"/>
          </a:xfrm>
          <a:prstGeom prst="rect">
            <a:avLst/>
          </a:prstGeom>
          <a:noFill/>
        </p:spPr>
        <p:txBody>
          <a:bodyPr wrap="square" rtlCol="0">
            <a:spAutoFit/>
          </a:bodyPr>
          <a:lstStyle/>
          <a:p>
            <a:pPr algn="ctr"/>
            <a:r>
              <a:rPr lang="zh-CN" altLang="en-US" sz="1600" dirty="0"/>
              <a:t>边界巡逻</a:t>
            </a:r>
          </a:p>
        </p:txBody>
      </p:sp>
      <p:sp>
        <p:nvSpPr>
          <p:cNvPr id="12" name="文本框 11">
            <a:extLst>
              <a:ext uri="{FF2B5EF4-FFF2-40B4-BE49-F238E27FC236}">
                <a16:creationId xmlns:a16="http://schemas.microsoft.com/office/drawing/2014/main" id="{30DAD12E-CEDB-4689-A38F-3DAEDB6B67A3}"/>
              </a:ext>
            </a:extLst>
          </p:cNvPr>
          <p:cNvSpPr txBox="1"/>
          <p:nvPr/>
        </p:nvSpPr>
        <p:spPr>
          <a:xfrm>
            <a:off x="6946774" y="5611490"/>
            <a:ext cx="1052729" cy="338554"/>
          </a:xfrm>
          <a:prstGeom prst="rect">
            <a:avLst/>
          </a:prstGeom>
          <a:noFill/>
        </p:spPr>
        <p:txBody>
          <a:bodyPr wrap="square" rtlCol="0">
            <a:spAutoFit/>
          </a:bodyPr>
          <a:lstStyle/>
          <a:p>
            <a:pPr algn="ctr"/>
            <a:r>
              <a:rPr lang="zh-CN" altLang="en-US" sz="1600" dirty="0"/>
              <a:t>地形测绘</a:t>
            </a:r>
          </a:p>
        </p:txBody>
      </p:sp>
    </p:spTree>
    <p:extLst>
      <p:ext uri="{BB962C8B-B14F-4D97-AF65-F5344CB8AC3E}">
        <p14:creationId xmlns:p14="http://schemas.microsoft.com/office/powerpoint/2010/main" val="2074922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B5DBD-D1B6-7F9A-5222-3A907050A7F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DFC9EE3-4675-4620-1162-5F9758069825}"/>
              </a:ext>
            </a:extLst>
          </p:cNvPr>
          <p:cNvSpPr>
            <a:spLocks noGrp="1"/>
          </p:cNvSpPr>
          <p:nvPr>
            <p:ph type="title"/>
          </p:nvPr>
        </p:nvSpPr>
        <p:spPr/>
        <p:txBody>
          <a:bodyPr/>
          <a:lstStyle/>
          <a:p>
            <a:r>
              <a:rPr lang="zh-CN" altLang="en-US" dirty="0"/>
              <a:t>仿真实验与分析</a:t>
            </a:r>
          </a:p>
        </p:txBody>
      </p:sp>
      <p:sp>
        <p:nvSpPr>
          <p:cNvPr id="2" name="内容占位符 1">
            <a:extLst>
              <a:ext uri="{FF2B5EF4-FFF2-40B4-BE49-F238E27FC236}">
                <a16:creationId xmlns:a16="http://schemas.microsoft.com/office/drawing/2014/main" id="{99C5B494-B53A-ED3A-8A74-C1A82F53E088}"/>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7" name="内容占位符 1">
            <a:extLst>
              <a:ext uri="{FF2B5EF4-FFF2-40B4-BE49-F238E27FC236}">
                <a16:creationId xmlns:a16="http://schemas.microsoft.com/office/drawing/2014/main" id="{E6EF298A-F2E2-4D0A-C8D3-9D402D538233}"/>
              </a:ext>
            </a:extLst>
          </p:cNvPr>
          <p:cNvSpPr txBox="1">
            <a:spLocks/>
          </p:cNvSpPr>
          <p:nvPr/>
        </p:nvSpPr>
        <p:spPr>
          <a:xfrm>
            <a:off x="277813" y="1607773"/>
            <a:ext cx="4121150" cy="49980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lang="zh-CN" altLang="en-US" sz="1700" dirty="0"/>
              <a:t>无人机运动误差对雷达</a:t>
            </a:r>
            <a:r>
              <a:rPr lang="en-US" altLang="zh-CN" sz="1700" dirty="0"/>
              <a:t>DOA</a:t>
            </a:r>
            <a:r>
              <a:rPr lang="zh-CN" altLang="en-US" sz="1700" dirty="0"/>
              <a:t>测量的误差</a:t>
            </a:r>
            <a:endParaRPr lang="en-US" altLang="zh-CN" sz="1700" dirty="0"/>
          </a:p>
          <a:p>
            <a:pPr marL="800100" lvl="1" indent="-342900">
              <a:buFont typeface="+mj-lt"/>
              <a:buAutoNum type="arabicPeriod" startAt="3"/>
            </a:pPr>
            <a:r>
              <a:rPr lang="zh-CN" altLang="en-US" sz="1600" b="1" dirty="0"/>
              <a:t>位置误差</a:t>
            </a:r>
            <a:r>
              <a:rPr lang="zh-CN" altLang="en-US" sz="1600" dirty="0"/>
              <a:t>和</a:t>
            </a:r>
            <a:r>
              <a:rPr lang="zh-CN" altLang="en-US" sz="1600" b="1" dirty="0"/>
              <a:t>姿态误差</a:t>
            </a:r>
            <a:r>
              <a:rPr lang="zh-CN" altLang="en-US" sz="1600" dirty="0"/>
              <a:t>往往</a:t>
            </a:r>
            <a:r>
              <a:rPr lang="zh-CN" altLang="en-US" sz="1600" b="1" dirty="0"/>
              <a:t>同时存在</a:t>
            </a:r>
            <a:r>
              <a:rPr lang="zh-CN" altLang="en-US" sz="1600" dirty="0"/>
              <a:t>且</a:t>
            </a:r>
            <a:r>
              <a:rPr lang="zh-CN" altLang="en-US" sz="1600" b="1" dirty="0"/>
              <a:t>相互耦合</a:t>
            </a:r>
            <a:r>
              <a:rPr lang="zh-CN" altLang="en-US" sz="1600" dirty="0"/>
              <a:t>，当两类误差叠加时，系统性能退化会进一步加剧，对算法鲁棒性提出了更高要求。</a:t>
            </a:r>
            <a:endParaRPr lang="en-US" altLang="zh-CN" sz="1600" dirty="0"/>
          </a:p>
          <a:p>
            <a:pPr marL="800100" lvl="1" indent="-342900">
              <a:buFont typeface="+mj-lt"/>
              <a:buAutoNum type="arabicPeriod" startAt="3"/>
            </a:pPr>
            <a:r>
              <a:rPr lang="zh-CN" altLang="en-US" sz="1600" dirty="0"/>
              <a:t>最后，在大误差条件下，单纯提高信噪比无法有效补偿轨迹误差带来的性能损失，问题的本质在于</a:t>
            </a:r>
            <a:r>
              <a:rPr lang="zh-CN" altLang="en-US" sz="1600" b="1" dirty="0"/>
              <a:t>先验信息的不准确</a:t>
            </a:r>
            <a:r>
              <a:rPr lang="zh-CN" altLang="en-US" sz="1600" dirty="0"/>
              <a:t>。</a:t>
            </a:r>
            <a:br>
              <a:rPr lang="zh-CN" altLang="en-US" sz="1000" dirty="0"/>
            </a:br>
            <a:br>
              <a:rPr lang="zh-CN" altLang="en-US" sz="200" dirty="0"/>
            </a:br>
            <a:endParaRPr lang="en-US" altLang="zh-CN" sz="100" dirty="0">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AAA6DCF1-B8F1-8176-71DD-B271E26859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2553" y="2909529"/>
            <a:ext cx="4645161" cy="3834392"/>
          </a:xfrm>
          <a:prstGeom prst="rect">
            <a:avLst/>
          </a:prstGeom>
        </p:spPr>
      </p:pic>
    </p:spTree>
    <p:extLst>
      <p:ext uri="{BB962C8B-B14F-4D97-AF65-F5344CB8AC3E}">
        <p14:creationId xmlns:p14="http://schemas.microsoft.com/office/powerpoint/2010/main" val="1553168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369332"/>
          </a:xfrm>
          <a:prstGeom prst="rect">
            <a:avLst/>
          </a:prstGeom>
          <a:noFill/>
        </p:spPr>
        <p:txBody>
          <a:bodyPr wrap="square" rtlCol="0">
            <a:spAutoFit/>
          </a:bodyPr>
          <a:lstStyle/>
          <a:p>
            <a:r>
              <a:rPr lang="zh-CN" altLang="en-US" b="1" dirty="0"/>
              <a:t>研究背景与意义</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B15E5642-7489-400F-A52D-FDC0271CB8C2}"/>
              </a:ext>
            </a:extLst>
          </p:cNvPr>
          <p:cNvSpPr txBox="1"/>
          <p:nvPr/>
        </p:nvSpPr>
        <p:spPr>
          <a:xfrm>
            <a:off x="2915073" y="2169232"/>
            <a:ext cx="4672501" cy="369332"/>
          </a:xfrm>
          <a:prstGeom prst="rect">
            <a:avLst/>
          </a:prstGeom>
          <a:noFill/>
        </p:spPr>
        <p:txBody>
          <a:bodyPr wrap="square" rtlCol="0">
            <a:spAutoFit/>
          </a:bodyPr>
          <a:lstStyle/>
          <a:p>
            <a:r>
              <a:rPr lang="zh-CN" altLang="en-US" b="1" dirty="0"/>
              <a:t>无人机雷达平台及关键技术</a:t>
            </a:r>
          </a:p>
        </p:txBody>
      </p:sp>
      <p:sp>
        <p:nvSpPr>
          <p:cNvPr id="29" name="文本框 28">
            <a:extLst>
              <a:ext uri="{FF2B5EF4-FFF2-40B4-BE49-F238E27FC236}">
                <a16:creationId xmlns:a16="http://schemas.microsoft.com/office/drawing/2014/main" id="{B038D586-D2EA-4B12-A4A3-FB9A862B147F}"/>
              </a:ext>
            </a:extLst>
          </p:cNvPr>
          <p:cNvSpPr txBox="1"/>
          <p:nvPr/>
        </p:nvSpPr>
        <p:spPr>
          <a:xfrm>
            <a:off x="2915072" y="3114680"/>
            <a:ext cx="5412499" cy="369332"/>
          </a:xfrm>
          <a:prstGeom prst="rect">
            <a:avLst/>
          </a:prstGeom>
          <a:noFill/>
        </p:spPr>
        <p:txBody>
          <a:bodyPr wrap="square" rtlCol="0">
            <a:spAutoFit/>
          </a:bodyPr>
          <a:lstStyle/>
          <a:p>
            <a:r>
              <a:rPr lang="zh-CN" altLang="en-US" b="1" dirty="0"/>
              <a:t>面向特定轨迹的组合式无人机雷达孔径扩展方法</a:t>
            </a:r>
          </a:p>
        </p:txBody>
      </p:sp>
      <p:sp>
        <p:nvSpPr>
          <p:cNvPr id="30" name="文本框 29">
            <a:extLst>
              <a:ext uri="{FF2B5EF4-FFF2-40B4-BE49-F238E27FC236}">
                <a16:creationId xmlns:a16="http://schemas.microsoft.com/office/drawing/2014/main" id="{B150DE44-B407-4DF2-8E70-275DDEC31E5C}"/>
              </a:ext>
            </a:extLst>
          </p:cNvPr>
          <p:cNvSpPr txBox="1"/>
          <p:nvPr/>
        </p:nvSpPr>
        <p:spPr>
          <a:xfrm>
            <a:off x="2915072" y="4034654"/>
            <a:ext cx="5517002" cy="369332"/>
          </a:xfrm>
          <a:prstGeom prst="rect">
            <a:avLst/>
          </a:prstGeom>
          <a:noFill/>
        </p:spPr>
        <p:txBody>
          <a:bodyPr wrap="square" rtlCol="0">
            <a:spAutoFit/>
          </a:bodyPr>
          <a:lstStyle/>
          <a:p>
            <a:r>
              <a:rPr lang="zh-CN" altLang="en-US" b="1" dirty="0"/>
              <a:t>面向任意轨迹的组合式无人机雷达孔径扩展方法</a:t>
            </a:r>
          </a:p>
        </p:txBody>
      </p:sp>
      <p:sp>
        <p:nvSpPr>
          <p:cNvPr id="31" name="文本框 30">
            <a:extLst>
              <a:ext uri="{FF2B5EF4-FFF2-40B4-BE49-F238E27FC236}">
                <a16:creationId xmlns:a16="http://schemas.microsoft.com/office/drawing/2014/main" id="{52B80B44-29E0-4298-9B6F-A664F17E3EFD}"/>
              </a:ext>
            </a:extLst>
          </p:cNvPr>
          <p:cNvSpPr txBox="1"/>
          <p:nvPr/>
        </p:nvSpPr>
        <p:spPr>
          <a:xfrm>
            <a:off x="2915073" y="4954628"/>
            <a:ext cx="4387392" cy="369332"/>
          </a:xfrm>
          <a:prstGeom prst="rect">
            <a:avLst/>
          </a:prstGeom>
          <a:noFill/>
        </p:spPr>
        <p:txBody>
          <a:bodyPr wrap="square" rtlCol="0">
            <a:spAutoFit/>
          </a:bodyPr>
          <a:lstStyle/>
          <a:p>
            <a:r>
              <a:rPr lang="zh-CN" altLang="en-US" b="1" dirty="0"/>
              <a:t>工作总结与展望</a:t>
            </a:r>
          </a:p>
        </p:txBody>
      </p:sp>
    </p:spTree>
    <p:extLst>
      <p:ext uri="{BB962C8B-B14F-4D97-AF65-F5344CB8AC3E}">
        <p14:creationId xmlns:p14="http://schemas.microsoft.com/office/powerpoint/2010/main" val="2617519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问题描述</a:t>
            </a:r>
            <a:r>
              <a:rPr lang="en-US" altLang="zh-CN" dirty="0"/>
              <a:t>&amp;</a:t>
            </a:r>
            <a:r>
              <a:rPr lang="zh-CN" altLang="en-US" dirty="0"/>
              <a:t>建模</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8" name="内容占位符 1">
            <a:extLst>
              <a:ext uri="{FF2B5EF4-FFF2-40B4-BE49-F238E27FC236}">
                <a16:creationId xmlns:a16="http://schemas.microsoft.com/office/drawing/2014/main" id="{FBDFBD69-A813-41AB-99E1-BE46C30CA739}"/>
              </a:ext>
            </a:extLst>
          </p:cNvPr>
          <p:cNvSpPr txBox="1">
            <a:spLocks/>
          </p:cNvSpPr>
          <p:nvPr/>
        </p:nvSpPr>
        <p:spPr>
          <a:xfrm>
            <a:off x="457425" y="1680529"/>
            <a:ext cx="7894370" cy="477107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100" dirty="0">
                <a:solidFill>
                  <a:srgbClr val="000000"/>
                </a:solidFill>
                <a:latin typeface="FandolSong-Regular-Identity-H"/>
              </a:rPr>
              <a:t>问题描述</a:t>
            </a:r>
            <a:endParaRPr lang="en-US" altLang="zh-CN" sz="2100" dirty="0">
              <a:solidFill>
                <a:srgbClr val="000000"/>
              </a:solidFill>
              <a:latin typeface="FandolSong-Regular-Identity-H"/>
            </a:endParaRPr>
          </a:p>
          <a:p>
            <a:pPr lvl="1">
              <a:buFont typeface="Wingdings" panose="05000000000000000000" pitchFamily="2" charset="2"/>
              <a:buChar char="n"/>
            </a:pPr>
            <a:r>
              <a:rPr lang="zh-CN" altLang="en-US" dirty="0"/>
              <a:t>第三章的</a:t>
            </a:r>
            <a:r>
              <a:rPr lang="en-US" altLang="zh-CN" dirty="0"/>
              <a:t>DOA</a:t>
            </a:r>
            <a:r>
              <a:rPr lang="zh-CN" altLang="en-US" dirty="0"/>
              <a:t>测算所需要先验轨迹和速度，但由于搭载在无人机上，因此无法保证阵元一定在所需要的轨迹上，因此在实际工程实践中很难实现，为了解决以上问题，本章的工作在于提出第三章算法的扩展版本，可以支持任意轨迹的无人机运动进行孔径扩展</a:t>
            </a:r>
            <a:br>
              <a:rPr lang="zh-CN" altLang="en-US" sz="1400" dirty="0"/>
            </a:br>
            <a:br>
              <a:rPr lang="zh-CN" altLang="en-US" sz="600" dirty="0"/>
            </a:br>
            <a:endParaRPr lang="en-US" altLang="zh-CN" sz="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76603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767BB-CA70-4771-170B-E3D09BAE750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40CCD8D-75AF-D3D8-82DE-D0BB657BDE6A}"/>
              </a:ext>
            </a:extLst>
          </p:cNvPr>
          <p:cNvSpPr>
            <a:spLocks noGrp="1"/>
          </p:cNvSpPr>
          <p:nvPr>
            <p:ph type="title"/>
          </p:nvPr>
        </p:nvSpPr>
        <p:spPr/>
        <p:txBody>
          <a:bodyPr/>
          <a:lstStyle/>
          <a:p>
            <a:r>
              <a:rPr lang="zh-CN" altLang="en-US" dirty="0"/>
              <a:t>问题描述</a:t>
            </a:r>
            <a:r>
              <a:rPr lang="en-US" altLang="zh-CN" dirty="0"/>
              <a:t>&amp;</a:t>
            </a:r>
            <a:r>
              <a:rPr lang="zh-CN" altLang="en-US" dirty="0"/>
              <a:t>建模</a:t>
            </a:r>
          </a:p>
        </p:txBody>
      </p:sp>
      <p:sp>
        <p:nvSpPr>
          <p:cNvPr id="2" name="内容占位符 1">
            <a:extLst>
              <a:ext uri="{FF2B5EF4-FFF2-40B4-BE49-F238E27FC236}">
                <a16:creationId xmlns:a16="http://schemas.microsoft.com/office/drawing/2014/main" id="{FC253118-7F5D-2D6D-965D-89E23B5A878B}"/>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8" name="内容占位符 1">
                <a:extLst>
                  <a:ext uri="{FF2B5EF4-FFF2-40B4-BE49-F238E27FC236}">
                    <a16:creationId xmlns:a16="http://schemas.microsoft.com/office/drawing/2014/main" id="{39117ABF-7897-4575-ACFA-08D65079BA9A}"/>
                  </a:ext>
                </a:extLst>
              </p:cNvPr>
              <p:cNvSpPr txBox="1">
                <a:spLocks/>
              </p:cNvSpPr>
              <p:nvPr/>
            </p:nvSpPr>
            <p:spPr>
              <a:xfrm>
                <a:off x="457425" y="1680529"/>
                <a:ext cx="7894370" cy="477107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2100" dirty="0">
                    <a:solidFill>
                      <a:srgbClr val="000000"/>
                    </a:solidFill>
                    <a:latin typeface="FandolSong-Regular-Identity-H"/>
                  </a:rPr>
                  <a:t>合成虚拟阵列的困境</a:t>
                </a:r>
                <a:endParaRPr lang="en-US" altLang="zh-CN" sz="2100" dirty="0">
                  <a:solidFill>
                    <a:srgbClr val="000000"/>
                  </a:solidFill>
                  <a:latin typeface="FandolSong-Regular-Identity-H"/>
                </a:endParaRPr>
              </a:p>
              <a:p>
                <a:pPr lvl="1">
                  <a:buFont typeface="Wingdings" panose="05000000000000000000" pitchFamily="2" charset="2"/>
                  <a:buChar char="n"/>
                </a:pPr>
                <a:r>
                  <a:rPr lang="zh-CN" altLang="en-US" dirty="0"/>
                  <a:t>合成虚拟阵列方法的核心思想是将不同时刻的物理阵元视为空间上的虚拟阵元。</a:t>
                </a:r>
                <a:r>
                  <a:rPr lang="en-US" altLang="zh-CN" dirty="0"/>
                  <a:t>·</a:t>
                </a:r>
              </a:p>
              <a:p>
                <a:pPr lvl="1">
                  <a:buFont typeface="Wingdings" panose="05000000000000000000" pitchFamily="2" charset="2"/>
                  <a:buChar char="n"/>
                </a:pPr>
                <a:r>
                  <a:rPr lang="zh-CN" altLang="en-US" dirty="0"/>
                  <a:t>对于对于</a:t>
                </a:r>
                <a14:m>
                  <m:oMath xmlns:m="http://schemas.openxmlformats.org/officeDocument/2006/math">
                    <m:r>
                      <m:rPr>
                        <m:sty m:val="p"/>
                      </m:rPr>
                      <a:rPr lang="en-US" altLang="zh-CN" b="0" i="0" smtClean="0">
                        <a:latin typeface="Cambria Math" panose="02040503050406030204" pitchFamily="18" charset="0"/>
                      </a:rPr>
                      <m:t>K</m:t>
                    </m:r>
                  </m:oMath>
                </a14:m>
                <a:r>
                  <a:rPr lang="zh-CN" altLang="en-US" dirty="0"/>
                  <a:t> 个远场窄带信号源，虚拟阵列的接收信号模型可以写为：</a:t>
                </a:r>
                <a:endParaRPr lang="en-US" altLang="zh-CN" dirty="0"/>
              </a:p>
              <a:p>
                <a:pPr lvl="1">
                  <a:buFont typeface="Wingdings" panose="05000000000000000000" pitchFamily="2" charset="2"/>
                  <a:buChar char="n"/>
                </a:pPr>
                <a:endParaRPr lang="en-US" altLang="zh-CN" sz="1400" dirty="0"/>
              </a:p>
              <a:p>
                <a:pPr lvl="1">
                  <a:buFont typeface="Wingdings" panose="05000000000000000000" pitchFamily="2" charset="2"/>
                  <a:buChar char="n"/>
                </a:pPr>
                <a:endParaRPr lang="en-US" altLang="zh-CN" sz="1400" dirty="0"/>
              </a:p>
              <a:p>
                <a:pPr lvl="1">
                  <a:buFont typeface="Wingdings" panose="05000000000000000000" pitchFamily="2" charset="2"/>
                  <a:buChar char="n"/>
                </a:pPr>
                <a:endParaRPr lang="en-US" altLang="zh-CN" sz="1400" dirty="0"/>
              </a:p>
              <a:p>
                <a:pPr lvl="1">
                  <a:buFont typeface="Wingdings" panose="05000000000000000000" pitchFamily="2" charset="2"/>
                  <a:buChar char="n"/>
                </a:pPr>
                <a:endParaRPr lang="en-US" altLang="zh-CN" sz="1400" dirty="0"/>
              </a:p>
              <a:p>
                <a:pPr lvl="1">
                  <a:buFont typeface="Wingdings" panose="05000000000000000000" pitchFamily="2" charset="2"/>
                  <a:buChar char="n"/>
                </a:pPr>
                <a:r>
                  <a:rPr lang="zh-CN" altLang="en-US" sz="1400" dirty="0"/>
                  <a:t>然而，合成虚拟阵列方法面临一个根本性问题：</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b="0" i="1" dirty="0" smtClean="0">
                            <a:latin typeface="Cambria Math" panose="02040503050406030204" pitchFamily="18" charset="0"/>
                          </a:rPr>
                          <m:t>𝑋</m:t>
                        </m:r>
                      </m:e>
                      <m:sub>
                        <m:r>
                          <m:rPr>
                            <m:nor/>
                          </m:rPr>
                          <a:rPr lang="zh-CN" altLang="en-US" sz="1400" dirty="0"/>
                          <m:t>𝑣𝑖𝑟𝑡𝑢𝑎𝑙</m:t>
                        </m:r>
                      </m:sub>
                    </m:sSub>
                  </m:oMath>
                </a14:m>
                <a:r>
                  <a:rPr lang="zh-CN" altLang="en-US" sz="1400" dirty="0"/>
                  <a:t>本质上是单个快拍的数据。传统 </a:t>
                </a:r>
                <a:r>
                  <a:rPr lang="en-US" altLang="zh-CN" sz="1400" dirty="0"/>
                  <a:t>MUSIC </a:t>
                </a:r>
                <a:r>
                  <a:rPr lang="zh-CN" altLang="en-US" sz="1400" dirty="0"/>
                  <a:t>算法需要多个独立快拍来估计协方差矩阵，而运动平台在不同位置观测到的是同一个信号源，不同时刻的观测在时间上相关，不能简单地视为独立快拍。如果直接计算协方差矩阵是一个秩</a:t>
                </a:r>
                <a:r>
                  <a:rPr lang="en-US" altLang="zh-CN" sz="1400" dirty="0"/>
                  <a:t>-1 </a:t>
                </a:r>
                <a:r>
                  <a:rPr lang="zh-CN" altLang="en-US" sz="1400" dirty="0"/>
                  <a:t>矩阵，因为它是由单个向量的外积得到。秩</a:t>
                </a:r>
                <a:r>
                  <a:rPr lang="en-US" altLang="zh-CN" sz="1400" dirty="0"/>
                  <a:t>-1 </a:t>
                </a:r>
                <a:r>
                  <a:rPr lang="zh-CN" altLang="en-US" sz="1400" dirty="0"/>
                  <a:t>矩阵只有 </a:t>
                </a:r>
                <a:r>
                  <a:rPr lang="en-US" altLang="zh-CN" sz="1400" dirty="0"/>
                  <a:t>1 </a:t>
                </a:r>
                <a:r>
                  <a:rPr lang="zh-CN" altLang="en-US" sz="1400" dirty="0"/>
                  <a:t>个非零特征值，对应的特征向量张成一维子空间，无法正确估计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𝐾</m:t>
                        </m:r>
                      </m:e>
                      <m:sub>
                        <m:r>
                          <m:rPr>
                            <m:sty m:val="p"/>
                          </m:rPr>
                          <a:rPr lang="en-US" altLang="zh-CN" sz="1400" i="1">
                            <a:latin typeface="Cambria Math" panose="02040503050406030204" pitchFamily="18" charset="0"/>
                          </a:rPr>
                          <m:t>target</m:t>
                        </m:r>
                      </m:sub>
                    </m:sSub>
                  </m:oMath>
                </a14:m>
                <a:r>
                  <a:rPr lang="zh-CN" altLang="en-US" sz="1400" dirty="0"/>
                  <a:t>维信号子空间。</a:t>
                </a:r>
                <a:br>
                  <a:rPr lang="zh-CN" altLang="en-US" sz="1400" dirty="0"/>
                </a:br>
                <a:br>
                  <a:rPr lang="zh-CN" altLang="en-US" sz="600" dirty="0"/>
                </a:br>
                <a:endParaRPr lang="en-US" altLang="zh-CN" sz="100" dirty="0">
                  <a:latin typeface="华文楷体" panose="02010600040101010101" pitchFamily="2" charset="-122"/>
                  <a:ea typeface="华文楷体" panose="02010600040101010101" pitchFamily="2" charset="-122"/>
                </a:endParaRPr>
              </a:p>
            </p:txBody>
          </p:sp>
        </mc:Choice>
        <mc:Fallback xmlns="">
          <p:sp>
            <p:nvSpPr>
              <p:cNvPr id="8" name="内容占位符 1">
                <a:extLst>
                  <a:ext uri="{FF2B5EF4-FFF2-40B4-BE49-F238E27FC236}">
                    <a16:creationId xmlns:a16="http://schemas.microsoft.com/office/drawing/2014/main" id="{39117ABF-7897-4575-ACFA-08D65079BA9A}"/>
                  </a:ext>
                </a:extLst>
              </p:cNvPr>
              <p:cNvSpPr txBox="1">
                <a:spLocks noRot="1" noChangeAspect="1" noMove="1" noResize="1" noEditPoints="1" noAdjustHandles="1" noChangeArrowheads="1" noChangeShapeType="1" noTextEdit="1"/>
              </p:cNvSpPr>
              <p:nvPr/>
            </p:nvSpPr>
            <p:spPr>
              <a:xfrm>
                <a:off x="457425" y="1680529"/>
                <a:ext cx="7894370" cy="4771071"/>
              </a:xfrm>
              <a:prstGeom prst="rect">
                <a:avLst/>
              </a:prstGeom>
              <a:blipFill>
                <a:blip r:embed="rId2"/>
                <a:stretch>
                  <a:fillRect l="-772" t="-128"/>
                </a:stretch>
              </a:blipFill>
            </p:spPr>
            <p:txBody>
              <a:bodyPr/>
              <a:lstStyle/>
              <a:p>
                <a:r>
                  <a:rPr lang="zh-CN" altLang="en-US">
                    <a:noFill/>
                  </a:rPr>
                  <a:t> </a:t>
                </a:r>
              </a:p>
            </p:txBody>
          </p:sp>
        </mc:Fallback>
      </mc:AlternateContent>
      <p:pic>
        <p:nvPicPr>
          <p:cNvPr id="5" name="图片 4" descr="文本, 信件&#10;&#10;AI 生成的内容可能不正确。">
            <a:extLst>
              <a:ext uri="{FF2B5EF4-FFF2-40B4-BE49-F238E27FC236}">
                <a16:creationId xmlns:a16="http://schemas.microsoft.com/office/drawing/2014/main" id="{0E790BC5-2CFF-074E-24CA-128B49B416C9}"/>
              </a:ext>
            </a:extLst>
          </p:cNvPr>
          <p:cNvPicPr>
            <a:picLocks noChangeAspect="1"/>
          </p:cNvPicPr>
          <p:nvPr/>
        </p:nvPicPr>
        <p:blipFill>
          <a:blip r:embed="rId3"/>
          <a:stretch>
            <a:fillRect/>
          </a:stretch>
        </p:blipFill>
        <p:spPr>
          <a:xfrm>
            <a:off x="1436915" y="3269428"/>
            <a:ext cx="5675812" cy="1049457"/>
          </a:xfrm>
          <a:prstGeom prst="rect">
            <a:avLst/>
          </a:prstGeom>
        </p:spPr>
      </p:pic>
    </p:spTree>
    <p:extLst>
      <p:ext uri="{BB962C8B-B14F-4D97-AF65-F5344CB8AC3E}">
        <p14:creationId xmlns:p14="http://schemas.microsoft.com/office/powerpoint/2010/main" val="2504328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解决方案</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1608138"/>
            <a:ext cx="943451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6" name="内容占位符 1">
                <a:extLst>
                  <a:ext uri="{FF2B5EF4-FFF2-40B4-BE49-F238E27FC236}">
                    <a16:creationId xmlns:a16="http://schemas.microsoft.com/office/drawing/2014/main" id="{D2D5B33B-BFB0-4D4E-975F-7C66A6E3FF3F}"/>
                  </a:ext>
                </a:extLst>
              </p:cNvPr>
              <p:cNvSpPr txBox="1">
                <a:spLocks/>
              </p:cNvSpPr>
              <p:nvPr/>
            </p:nvSpPr>
            <p:spPr>
              <a:xfrm>
                <a:off x="692688" y="1727410"/>
                <a:ext cx="7758624" cy="49607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解决思路 </a:t>
                </a:r>
                <a:r>
                  <a:rPr lang="en-US" altLang="zh-CN" sz="1800" dirty="0"/>
                  <a:t>—— </a:t>
                </a:r>
                <a:r>
                  <a:rPr lang="zh-CN" altLang="en-US" sz="1800" dirty="0"/>
                  <a:t>时间平滑</a:t>
                </a:r>
                <a:r>
                  <a:rPr lang="en-US" altLang="zh-CN" sz="1800" dirty="0"/>
                  <a:t>MUSIC</a:t>
                </a:r>
              </a:p>
              <a:p>
                <a:pPr lvl="1">
                  <a:buFont typeface="Wingdings" panose="05000000000000000000" pitchFamily="2" charset="2"/>
                  <a:buChar char="n"/>
                </a:pPr>
                <a:r>
                  <a:rPr lang="zh-CN" altLang="en-US" dirty="0"/>
                  <a:t>时间平滑 </a:t>
                </a:r>
                <a:r>
                  <a:rPr lang="en-US" altLang="zh-CN" dirty="0"/>
                  <a:t>MUSIC </a:t>
                </a:r>
                <a:r>
                  <a:rPr lang="zh-CN" altLang="en-US" dirty="0"/>
                  <a:t>通过将时间轴划分为多个重叠的子阵列解决秩</a:t>
                </a:r>
                <a:r>
                  <a:rPr lang="en-US" altLang="zh-CN" dirty="0"/>
                  <a:t>-1 </a:t>
                </a:r>
                <a:r>
                  <a:rPr lang="zh-CN" altLang="en-US" dirty="0"/>
                  <a:t>问题。将 </a:t>
                </a:r>
                <a14:m>
                  <m:oMath xmlns:m="http://schemas.openxmlformats.org/officeDocument/2006/math">
                    <m:r>
                      <m:rPr>
                        <m:sty m:val="p"/>
                      </m:rPr>
                      <a:rPr lang="en-US" altLang="zh-CN">
                        <a:latin typeface="Cambria Math" panose="02040503050406030204" pitchFamily="18" charset="0"/>
                      </a:rPr>
                      <m:t>K</m:t>
                    </m:r>
                  </m:oMath>
                </a14:m>
                <a:r>
                  <a:rPr lang="zh-CN" altLang="en-US" dirty="0"/>
                  <a:t> 个快拍划分为 </a:t>
                </a:r>
                <a14:m>
                  <m:oMath xmlns:m="http://schemas.openxmlformats.org/officeDocument/2006/math">
                    <m:r>
                      <a:rPr lang="en-US" altLang="zh-CN" b="0" i="1" smtClean="0">
                        <a:latin typeface="Cambria Math" panose="02040503050406030204" pitchFamily="18" charset="0"/>
                      </a:rPr>
                      <m:t>𝐿</m:t>
                    </m:r>
                  </m:oMath>
                </a14:m>
                <a:r>
                  <a:rPr lang="zh-CN" altLang="en-US" dirty="0"/>
                  <a:t> 个重叠的子阵列，每个子阵列包含</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𝐾</m:t>
                        </m:r>
                      </m:e>
                      <m:sub>
                        <m:r>
                          <m:rPr>
                            <m:nor/>
                          </m:rPr>
                          <a:rPr lang="zh-CN" altLang="en-US" dirty="0"/>
                          <m:t>𝑠𝑢𝑏</m:t>
                        </m:r>
                      </m:sub>
                    </m:sSub>
                  </m:oMath>
                </a14:m>
                <a:r>
                  <a:rPr lang="zh-CN" altLang="en-US" dirty="0"/>
                  <a:t> 个连续快拍，则子阵列数量为：</a:t>
                </a:r>
                <a:endParaRPr lang="en-US" altLang="zh-CN" dirty="0"/>
              </a:p>
              <a:p>
                <a:pPr lvl="1">
                  <a:buFont typeface="Wingdings" panose="05000000000000000000" pitchFamily="2" charset="2"/>
                  <a:buChar char="n"/>
                </a:pPr>
                <a:r>
                  <a:rPr lang="zh-CN" altLang="en-US" dirty="0"/>
                  <a:t>第 𝑙 个子阵列对应快拍索引 </a:t>
                </a:r>
                <a14:m>
                  <m:oMath xmlns:m="http://schemas.openxmlformats.org/officeDocument/2006/math">
                    <m:d>
                      <m:dPr>
                        <m:begChr m:val="["/>
                        <m:endChr m:val="]"/>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+1, . . . </m:t>
                        </m:r>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𝐾</m:t>
                            </m:r>
                          </m:e>
                          <m:sub>
                            <m:r>
                              <a:rPr lang="en-US" altLang="zh-CN" b="0" i="1" dirty="0" smtClean="0">
                                <a:latin typeface="Cambria Math" panose="02040503050406030204" pitchFamily="18" charset="0"/>
                              </a:rPr>
                              <m:t>𝑠𝑢𝑏</m:t>
                            </m:r>
                          </m:sub>
                        </m:sSub>
                        <m:r>
                          <a:rPr lang="en-US" altLang="zh-CN" b="0" i="1" dirty="0" smtClean="0">
                            <a:latin typeface="Cambria Math" panose="02040503050406030204" pitchFamily="18" charset="0"/>
                          </a:rPr>
                          <m:t>−1</m:t>
                        </m:r>
                      </m:e>
                    </m:d>
                  </m:oMath>
                </a14:m>
                <a:r>
                  <a:rPr lang="zh-CN" altLang="en-US" dirty="0"/>
                  <a:t>。对每个子阵列构建虚拟阵列并计算协方差矩阵</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𝑅</m:t>
                        </m:r>
                      </m:e>
                      <m:sub>
                        <m:r>
                          <m:rPr>
                            <m:nor/>
                          </m:rPr>
                          <a:rPr lang="zh-CN" altLang="en-US" dirty="0"/>
                          <m:t>𝑙</m:t>
                        </m:r>
                      </m:sub>
                    </m:sSub>
                    <m:r>
                      <a:rPr lang="en-US" altLang="zh-CN" i="1" dirty="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𝑙</m:t>
                        </m:r>
                      </m:sub>
                      <m:sup>
                        <m:r>
                          <a:rPr lang="zh-CN" altLang="en-US" i="1" dirty="0">
                            <a:latin typeface="Cambria Math" panose="02040503050406030204" pitchFamily="18" charset="0"/>
                          </a:rPr>
                          <m:t>𝑣𝑖𝑟𝑡𝑢𝑎𝑙</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𝑋</m:t>
                        </m:r>
                      </m:e>
                      <m:sub>
                        <m:r>
                          <a:rPr lang="en-US" altLang="zh-CN" i="1" dirty="0">
                            <a:latin typeface="Cambria Math" panose="02040503050406030204" pitchFamily="18" charset="0"/>
                          </a:rPr>
                          <m:t>𝑙</m:t>
                        </m:r>
                      </m:sub>
                      <m:sup>
                        <m:r>
                          <a:rPr lang="zh-CN" altLang="en-US" i="1" dirty="0">
                            <a:latin typeface="Cambria Math" panose="02040503050406030204" pitchFamily="18" charset="0"/>
                          </a:rPr>
                          <m:t>𝑣𝑖𝑟𝑡𝑢𝑎𝑙</m:t>
                        </m:r>
                      </m:sup>
                    </m:sSubSup>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m:t>
                        </m:r>
                      </m:e>
                      <m:sup>
                        <m:r>
                          <a:rPr lang="en-US" altLang="zh-CN" b="0" i="1" dirty="0" smtClean="0">
                            <a:latin typeface="Cambria Math" panose="02040503050406030204" pitchFamily="18" charset="0"/>
                          </a:rPr>
                          <m:t>𝐻</m:t>
                        </m:r>
                      </m:sup>
                    </m:sSup>
                  </m:oMath>
                </a14:m>
                <a:r>
                  <a:rPr lang="zh-CN" altLang="en-US" dirty="0"/>
                  <a:t> ，然后对所有子阵列的协方差矩阵进行平均：</a:t>
                </a:r>
                <a:endParaRPr lang="en-US" altLang="zh-CN" dirty="0"/>
              </a:p>
              <a:p>
                <a:pPr lvl="1">
                  <a:buFont typeface="Wingdings" panose="05000000000000000000" pitchFamily="2" charset="2"/>
                  <a:buChar char="n"/>
                </a:pPr>
                <a:endParaRPr lang="en-US" altLang="zh-CN" dirty="0"/>
              </a:p>
              <a:p>
                <a:pPr lvl="1">
                  <a:buFont typeface="Wingdings" panose="05000000000000000000" pitchFamily="2" charset="2"/>
                  <a:buChar char="n"/>
                </a:pPr>
                <a:r>
                  <a:rPr lang="zh-CN" altLang="en-US" dirty="0"/>
                  <a:t>时间平滑的物理意义在于：通过子阵列划分，将</a:t>
                </a:r>
                <a:r>
                  <a:rPr lang="zh-CN" altLang="en-US" b="1" dirty="0"/>
                  <a:t>单个长快拍分解为多个重叠的短快拍</a:t>
                </a:r>
                <a:r>
                  <a:rPr lang="zh-CN" altLang="en-US" dirty="0"/>
                  <a:t>，每个短快拍对应一个独立的观测样本。虽然这些样本在时间上部分重叠，但它们对应不同的空间采样位置，提供了不同的空间信息。协方差矩阵平均相当于对这些空间信息进行统计汇总，增加了数据的有效自由度。</a:t>
                </a:r>
                <a:endParaRPr lang="en-US" altLang="zh-CN" dirty="0"/>
              </a:p>
              <a:p>
                <a:pPr>
                  <a:buFont typeface="Wingdings" panose="05000000000000000000" pitchFamily="2" charset="2"/>
                  <a:buChar char="n"/>
                </a:pPr>
                <a:endParaRPr lang="en-US" altLang="zh-CN" sz="1600" dirty="0">
                  <a:latin typeface="+mn-ea"/>
                </a:endParaRPr>
              </a:p>
            </p:txBody>
          </p:sp>
        </mc:Choice>
        <mc:Fallback xmlns="">
          <p:sp>
            <p:nvSpPr>
              <p:cNvPr id="6" name="内容占位符 1">
                <a:extLst>
                  <a:ext uri="{FF2B5EF4-FFF2-40B4-BE49-F238E27FC236}">
                    <a16:creationId xmlns:a16="http://schemas.microsoft.com/office/drawing/2014/main" id="{D2D5B33B-BFB0-4D4E-975F-7C66A6E3FF3F}"/>
                  </a:ext>
                </a:extLst>
              </p:cNvPr>
              <p:cNvSpPr txBox="1">
                <a:spLocks noRot="1" noChangeAspect="1" noMove="1" noResize="1" noEditPoints="1" noAdjustHandles="1" noChangeArrowheads="1" noChangeShapeType="1" noTextEdit="1"/>
              </p:cNvSpPr>
              <p:nvPr/>
            </p:nvSpPr>
            <p:spPr>
              <a:xfrm>
                <a:off x="692688" y="1727410"/>
                <a:ext cx="7758624" cy="4960773"/>
              </a:xfrm>
              <a:prstGeom prst="rect">
                <a:avLst/>
              </a:prstGeom>
              <a:blipFill>
                <a:blip r:embed="rId2"/>
                <a:stretch>
                  <a:fillRect l="-550" r="-550"/>
                </a:stretch>
              </a:blipFill>
            </p:spPr>
            <p:txBody>
              <a:bodyPr/>
              <a:lstStyle/>
              <a:p>
                <a:r>
                  <a:rPr lang="zh-CN" altLang="en-US">
                    <a:noFill/>
                  </a:rPr>
                  <a:t> </a:t>
                </a:r>
              </a:p>
            </p:txBody>
          </p:sp>
        </mc:Fallback>
      </mc:AlternateContent>
      <p:pic>
        <p:nvPicPr>
          <p:cNvPr id="5" name="图片 4" descr="文本&#10;&#10;AI 生成的内容可能不正确。">
            <a:extLst>
              <a:ext uri="{FF2B5EF4-FFF2-40B4-BE49-F238E27FC236}">
                <a16:creationId xmlns:a16="http://schemas.microsoft.com/office/drawing/2014/main" id="{5CE4D6A4-BC77-D48F-3A2D-49461F175176}"/>
              </a:ext>
            </a:extLst>
          </p:cNvPr>
          <p:cNvPicPr>
            <a:picLocks noChangeAspect="1"/>
          </p:cNvPicPr>
          <p:nvPr/>
        </p:nvPicPr>
        <p:blipFill>
          <a:blip r:embed="rId3"/>
          <a:stretch>
            <a:fillRect/>
          </a:stretch>
        </p:blipFill>
        <p:spPr>
          <a:xfrm>
            <a:off x="4572000" y="2882694"/>
            <a:ext cx="1828049" cy="330769"/>
          </a:xfrm>
          <a:prstGeom prst="rect">
            <a:avLst/>
          </a:prstGeom>
        </p:spPr>
      </p:pic>
      <p:pic>
        <p:nvPicPr>
          <p:cNvPr id="8" name="图片 7" descr="黑色的钟表&#10;&#10;AI 生成的内容可能不正确。">
            <a:extLst>
              <a:ext uri="{FF2B5EF4-FFF2-40B4-BE49-F238E27FC236}">
                <a16:creationId xmlns:a16="http://schemas.microsoft.com/office/drawing/2014/main" id="{E6A7CF33-2B96-8E2F-93C5-54395D14BA74}"/>
              </a:ext>
            </a:extLst>
          </p:cNvPr>
          <p:cNvPicPr>
            <a:picLocks noChangeAspect="1"/>
          </p:cNvPicPr>
          <p:nvPr/>
        </p:nvPicPr>
        <p:blipFill>
          <a:blip r:embed="rId4"/>
          <a:srcRect l="6433" t="4490" r="4994" b="6895"/>
          <a:stretch>
            <a:fillRect/>
          </a:stretch>
        </p:blipFill>
        <p:spPr>
          <a:xfrm>
            <a:off x="4819443" y="3904662"/>
            <a:ext cx="1679328" cy="556782"/>
          </a:xfrm>
          <a:prstGeom prst="rect">
            <a:avLst/>
          </a:prstGeom>
        </p:spPr>
      </p:pic>
    </p:spTree>
    <p:extLst>
      <p:ext uri="{BB962C8B-B14F-4D97-AF65-F5344CB8AC3E}">
        <p14:creationId xmlns:p14="http://schemas.microsoft.com/office/powerpoint/2010/main" val="2182961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解决方案</a:t>
            </a:r>
            <a:r>
              <a:rPr lang="en-US" altLang="zh-CN" dirty="0"/>
              <a:t>-</a:t>
            </a:r>
            <a:r>
              <a:rPr lang="zh-CN" altLang="en-US" b="0" dirty="0">
                <a:latin typeface="TeXGyreTermesX-Regular-Identity-H"/>
              </a:rPr>
              <a:t>时间平滑</a:t>
            </a:r>
            <a:r>
              <a:rPr lang="en-US" altLang="zh-CN" b="0" dirty="0">
                <a:latin typeface="TeXGyreTermesX-Regular-Identity-H"/>
              </a:rPr>
              <a:t>MUSIC</a:t>
            </a:r>
            <a:endParaRPr lang="zh-CN" altLang="en-US" dirty="0"/>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6" name="文本框 5">
            <a:extLst>
              <a:ext uri="{FF2B5EF4-FFF2-40B4-BE49-F238E27FC236}">
                <a16:creationId xmlns:a16="http://schemas.microsoft.com/office/drawing/2014/main" id="{33B8BF3A-6E34-4910-861D-5771A8AB0B7C}"/>
              </a:ext>
            </a:extLst>
          </p:cNvPr>
          <p:cNvSpPr txBox="1"/>
          <p:nvPr/>
        </p:nvSpPr>
        <p:spPr>
          <a:xfrm>
            <a:off x="2115322" y="6281723"/>
            <a:ext cx="4913355" cy="338554"/>
          </a:xfrm>
          <a:prstGeom prst="rect">
            <a:avLst/>
          </a:prstGeom>
          <a:noFill/>
        </p:spPr>
        <p:txBody>
          <a:bodyPr wrap="square">
            <a:spAutoFit/>
          </a:bodyPr>
          <a:lstStyle/>
          <a:p>
            <a:pPr algn="ctr"/>
            <a:r>
              <a:rPr lang="zh-CN" altLang="en-US" sz="1600" i="0" dirty="0">
                <a:solidFill>
                  <a:srgbClr val="000000"/>
                </a:solidFill>
                <a:effectLst/>
                <a:latin typeface="+mn-ea"/>
              </a:rPr>
              <a:t>时间平滑</a:t>
            </a:r>
            <a:r>
              <a:rPr lang="en-US" altLang="zh-CN" sz="1600" i="0" dirty="0">
                <a:solidFill>
                  <a:srgbClr val="000000"/>
                </a:solidFill>
                <a:effectLst/>
                <a:latin typeface="+mn-ea"/>
              </a:rPr>
              <a:t>music</a:t>
            </a:r>
            <a:r>
              <a:rPr lang="zh-CN" altLang="en-US" sz="1600" i="0" dirty="0">
                <a:solidFill>
                  <a:srgbClr val="000000"/>
                </a:solidFill>
                <a:effectLst/>
                <a:latin typeface="+mn-ea"/>
              </a:rPr>
              <a:t>图</a:t>
            </a:r>
            <a:endParaRPr lang="zh-CN" altLang="en-US" sz="1600" dirty="0">
              <a:latin typeface="+mn-ea"/>
            </a:endParaRPr>
          </a:p>
        </p:txBody>
      </p:sp>
      <p:pic>
        <p:nvPicPr>
          <p:cNvPr id="5" name="图片 4">
            <a:extLst>
              <a:ext uri="{FF2B5EF4-FFF2-40B4-BE49-F238E27FC236}">
                <a16:creationId xmlns:a16="http://schemas.microsoft.com/office/drawing/2014/main" id="{96BEF021-9C13-6298-106D-87670841A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1679" y="1618657"/>
            <a:ext cx="5730555" cy="5001620"/>
          </a:xfrm>
          <a:prstGeom prst="rect">
            <a:avLst/>
          </a:prstGeom>
        </p:spPr>
      </p:pic>
    </p:spTree>
    <p:extLst>
      <p:ext uri="{BB962C8B-B14F-4D97-AF65-F5344CB8AC3E}">
        <p14:creationId xmlns:p14="http://schemas.microsoft.com/office/powerpoint/2010/main" val="2385533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仿真实验与分析</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1608138"/>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5" name="内容占位符 1">
            <a:extLst>
              <a:ext uri="{FF2B5EF4-FFF2-40B4-BE49-F238E27FC236}">
                <a16:creationId xmlns:a16="http://schemas.microsoft.com/office/drawing/2014/main" id="{3D97E90D-3E2B-41F6-B38E-F61A008B2879}"/>
              </a:ext>
            </a:extLst>
          </p:cNvPr>
          <p:cNvSpPr txBox="1">
            <a:spLocks/>
          </p:cNvSpPr>
          <p:nvPr/>
        </p:nvSpPr>
        <p:spPr>
          <a:xfrm>
            <a:off x="559030" y="1707594"/>
            <a:ext cx="3920022" cy="50785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实验场景：</a:t>
            </a:r>
            <a:endParaRPr lang="en-US" altLang="zh-CN" sz="1800" dirty="0"/>
          </a:p>
          <a:p>
            <a:pPr lvl="1">
              <a:buFont typeface="Wingdings" panose="05000000000000000000" pitchFamily="2" charset="2"/>
              <a:buChar char="n"/>
            </a:pPr>
            <a:r>
              <a:rPr lang="zh-CN" altLang="en-US" sz="1600" b="0" i="0" dirty="0">
                <a:solidFill>
                  <a:srgbClr val="000000"/>
                </a:solidFill>
                <a:effectLst/>
                <a:latin typeface="FandolSong-Regular-Identity-H"/>
              </a:rPr>
              <a:t>雷达参数与第三章仿真参数一致；</a:t>
            </a:r>
            <a:endParaRPr lang="en-US" altLang="zh-CN" sz="1600" b="0" i="0" dirty="0">
              <a:solidFill>
                <a:srgbClr val="000000"/>
              </a:solidFill>
              <a:effectLst/>
              <a:latin typeface="FandolSong-Regular-Identity-H"/>
            </a:endParaRPr>
          </a:p>
          <a:p>
            <a:pPr lvl="1">
              <a:buFont typeface="Wingdings" panose="05000000000000000000" pitchFamily="2" charset="2"/>
              <a:buChar char="n"/>
            </a:pPr>
            <a:r>
              <a:rPr lang="zh-CN" altLang="en-US" sz="1600" dirty="0">
                <a:solidFill>
                  <a:srgbClr val="000000"/>
                </a:solidFill>
                <a:latin typeface="FandolSong-Regular-Identity-H"/>
              </a:rPr>
              <a:t>所有</a:t>
            </a:r>
            <a:r>
              <a:rPr lang="en-US" altLang="zh-CN" sz="1600" dirty="0">
                <a:solidFill>
                  <a:srgbClr val="000000"/>
                </a:solidFill>
                <a:latin typeface="FandolSong-Regular-Identity-H"/>
              </a:rPr>
              <a:t>MUSIC</a:t>
            </a:r>
            <a:r>
              <a:rPr lang="zh-CN" altLang="en-US" sz="1600" dirty="0">
                <a:solidFill>
                  <a:srgbClr val="000000"/>
                </a:solidFill>
                <a:latin typeface="FandolSong-Regular-Identity-H"/>
              </a:rPr>
              <a:t>谱搜索均采用多级智能搜索策略，最终精度可达</a:t>
            </a:r>
            <a:r>
              <a:rPr lang="en-US" altLang="zh-CN" sz="1600" dirty="0">
                <a:solidFill>
                  <a:srgbClr val="000000"/>
                </a:solidFill>
                <a:latin typeface="FandolSong-Regular-Identity-H"/>
              </a:rPr>
              <a:t>0.01°</a:t>
            </a:r>
          </a:p>
          <a:p>
            <a:pPr>
              <a:buFont typeface="Wingdings" panose="05000000000000000000" pitchFamily="2" charset="2"/>
              <a:buChar char="n"/>
            </a:pPr>
            <a:endParaRPr lang="en-US" altLang="zh-CN" sz="1800" b="0" i="0" dirty="0">
              <a:solidFill>
                <a:srgbClr val="000000"/>
              </a:solidFill>
              <a:effectLst/>
              <a:latin typeface="FandolSong-Regular-Identity-H"/>
            </a:endParaRPr>
          </a:p>
          <a:p>
            <a:pPr>
              <a:buFont typeface="Wingdings" panose="05000000000000000000" pitchFamily="2" charset="2"/>
              <a:buChar char="n"/>
            </a:pPr>
            <a:endParaRPr lang="en-US" altLang="zh-CN" sz="1800" dirty="0">
              <a:solidFill>
                <a:srgbClr val="000000"/>
              </a:solidFill>
              <a:latin typeface="FandolSong-Regular-Identity-H"/>
            </a:endParaRPr>
          </a:p>
          <a:p>
            <a:pPr>
              <a:buFont typeface="Wingdings" panose="05000000000000000000" pitchFamily="2" charset="2"/>
              <a:buChar char="n"/>
            </a:pPr>
            <a:endParaRPr lang="en-US" altLang="zh-CN" sz="1800" b="0" i="0" dirty="0">
              <a:solidFill>
                <a:srgbClr val="000000"/>
              </a:solidFill>
              <a:effectLst/>
              <a:latin typeface="FandolSong-Regular-Identity-H"/>
            </a:endParaRPr>
          </a:p>
          <a:p>
            <a:pPr>
              <a:buFont typeface="Wingdings" panose="05000000000000000000" pitchFamily="2" charset="2"/>
              <a:buChar char="n"/>
            </a:pPr>
            <a:r>
              <a:rPr lang="zh-CN" altLang="en-US" sz="1800" b="0" i="0" dirty="0">
                <a:solidFill>
                  <a:srgbClr val="000000"/>
                </a:solidFill>
                <a:effectLst/>
                <a:latin typeface="FandolSong-Regular-Identity-H"/>
              </a:rPr>
              <a:t>评价指标：</a:t>
            </a:r>
            <a:endParaRPr lang="en-US" altLang="zh-CN" sz="1800" b="0" i="0" dirty="0">
              <a:solidFill>
                <a:srgbClr val="000000"/>
              </a:solidFill>
              <a:effectLst/>
              <a:latin typeface="FandolSong-Regular-Identity-H"/>
            </a:endParaRPr>
          </a:p>
          <a:p>
            <a:pPr lvl="1">
              <a:buFont typeface="Wingdings" panose="05000000000000000000" pitchFamily="2" charset="2"/>
              <a:buChar char="n"/>
            </a:pPr>
            <a:r>
              <a:rPr lang="en-US" altLang="zh-CN" sz="1600" b="0" i="0" dirty="0">
                <a:solidFill>
                  <a:srgbClr val="000000"/>
                </a:solidFill>
                <a:effectLst/>
                <a:latin typeface="FandolSong-Regular-Identity-H"/>
              </a:rPr>
              <a:t>RMSE</a:t>
            </a:r>
            <a:r>
              <a:rPr lang="zh-CN" altLang="en-US" sz="1600" dirty="0">
                <a:solidFill>
                  <a:srgbClr val="000000"/>
                </a:solidFill>
                <a:latin typeface="FandolSong-Regular-Identity-H"/>
              </a:rPr>
              <a:t>：均方根误差，</a:t>
            </a:r>
            <a:endParaRPr lang="en-US" altLang="zh-CN" sz="1600" b="0" i="0" dirty="0">
              <a:solidFill>
                <a:srgbClr val="000000"/>
              </a:solidFill>
              <a:effectLst/>
              <a:latin typeface="FandolSong-Regular-Identity-H"/>
            </a:endParaRPr>
          </a:p>
          <a:p>
            <a:pPr>
              <a:buFont typeface="Wingdings" panose="05000000000000000000" pitchFamily="2" charset="2"/>
              <a:buChar char="n"/>
            </a:pPr>
            <a:endParaRPr lang="en-US" altLang="zh-CN" sz="1800" b="0" i="0" dirty="0">
              <a:solidFill>
                <a:srgbClr val="000000"/>
              </a:solidFill>
              <a:effectLst/>
              <a:latin typeface="FandolSong-Regular-Identity-H"/>
            </a:endParaRPr>
          </a:p>
          <a:p>
            <a:pPr marL="457200" lvl="1" indent="0">
              <a:buNone/>
            </a:pPr>
            <a:br>
              <a:rPr lang="zh-CN" altLang="en-US" sz="1200" dirty="0"/>
            </a:br>
            <a:br>
              <a:rPr lang="zh-CN" altLang="en-US" sz="1200" dirty="0"/>
            </a:br>
            <a:br>
              <a:rPr lang="zh-CN" altLang="en-US" sz="1200" dirty="0"/>
            </a:br>
            <a:br>
              <a:rPr lang="zh-CN" altLang="en-US" sz="400" dirty="0"/>
            </a:br>
            <a:endParaRPr lang="en-US" altLang="zh-CN" sz="100" dirty="0">
              <a:latin typeface="华文楷体" panose="02010600040101010101" pitchFamily="2" charset="-122"/>
              <a:ea typeface="华文楷体" panose="02010600040101010101" pitchFamily="2" charset="-122"/>
            </a:endParaRPr>
          </a:p>
        </p:txBody>
      </p:sp>
      <p:pic>
        <p:nvPicPr>
          <p:cNvPr id="6" name="图片 5" descr="表格&#10;&#10;AI 生成的内容可能不正确。">
            <a:extLst>
              <a:ext uri="{FF2B5EF4-FFF2-40B4-BE49-F238E27FC236}">
                <a16:creationId xmlns:a16="http://schemas.microsoft.com/office/drawing/2014/main" id="{B221A052-3A9C-BDE8-8314-DA0002E99DD2}"/>
              </a:ext>
            </a:extLst>
          </p:cNvPr>
          <p:cNvPicPr>
            <a:picLocks noChangeAspect="1"/>
          </p:cNvPicPr>
          <p:nvPr/>
        </p:nvPicPr>
        <p:blipFill>
          <a:blip r:embed="rId2"/>
          <a:stretch>
            <a:fillRect/>
          </a:stretch>
        </p:blipFill>
        <p:spPr>
          <a:xfrm>
            <a:off x="4479052" y="1835541"/>
            <a:ext cx="4600018" cy="4238675"/>
          </a:xfrm>
          <a:prstGeom prst="rect">
            <a:avLst/>
          </a:prstGeom>
        </p:spPr>
      </p:pic>
      <p:pic>
        <p:nvPicPr>
          <p:cNvPr id="10" name="图片 9" descr="文本&#10;&#10;AI 生成的内容可能不正确。">
            <a:extLst>
              <a:ext uri="{FF2B5EF4-FFF2-40B4-BE49-F238E27FC236}">
                <a16:creationId xmlns:a16="http://schemas.microsoft.com/office/drawing/2014/main" id="{A7C63A76-8C15-3DDF-EF59-FAE3E3A251E8}"/>
              </a:ext>
            </a:extLst>
          </p:cNvPr>
          <p:cNvPicPr>
            <a:picLocks noChangeAspect="1"/>
          </p:cNvPicPr>
          <p:nvPr/>
        </p:nvPicPr>
        <p:blipFill>
          <a:blip r:embed="rId3"/>
          <a:stretch>
            <a:fillRect/>
          </a:stretch>
        </p:blipFill>
        <p:spPr>
          <a:xfrm>
            <a:off x="344441" y="5385286"/>
            <a:ext cx="4054522" cy="688930"/>
          </a:xfrm>
          <a:prstGeom prst="rect">
            <a:avLst/>
          </a:prstGeom>
        </p:spPr>
      </p:pic>
      <p:pic>
        <p:nvPicPr>
          <p:cNvPr id="19" name="图片 18" descr="图形用户界面, 文本&#10;&#10;AI 生成的内容可能不正确。">
            <a:extLst>
              <a:ext uri="{FF2B5EF4-FFF2-40B4-BE49-F238E27FC236}">
                <a16:creationId xmlns:a16="http://schemas.microsoft.com/office/drawing/2014/main" id="{75BEF245-78FB-83D6-731F-B36F5AC57DB1}"/>
              </a:ext>
            </a:extLst>
          </p:cNvPr>
          <p:cNvPicPr>
            <a:picLocks noChangeAspect="1"/>
          </p:cNvPicPr>
          <p:nvPr/>
        </p:nvPicPr>
        <p:blipFill>
          <a:blip r:embed="rId4"/>
          <a:stretch>
            <a:fillRect/>
          </a:stretch>
        </p:blipFill>
        <p:spPr>
          <a:xfrm>
            <a:off x="80088" y="3178861"/>
            <a:ext cx="4398964" cy="1291972"/>
          </a:xfrm>
          <a:prstGeom prst="rect">
            <a:avLst/>
          </a:prstGeom>
        </p:spPr>
      </p:pic>
    </p:spTree>
    <p:extLst>
      <p:ext uri="{BB962C8B-B14F-4D97-AF65-F5344CB8AC3E}">
        <p14:creationId xmlns:p14="http://schemas.microsoft.com/office/powerpoint/2010/main" val="711105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F6A9-3D81-2FF0-BFDF-4063E2BE327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5A0DE8F-A753-452B-8D60-8119D7F81403}"/>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D9E4A786-2238-6898-9F33-DCEADE5EE259}"/>
              </a:ext>
            </a:extLst>
          </p:cNvPr>
          <p:cNvSpPr txBox="1">
            <a:spLocks/>
          </p:cNvSpPr>
          <p:nvPr/>
        </p:nvSpPr>
        <p:spPr>
          <a:xfrm>
            <a:off x="559029" y="1707594"/>
            <a:ext cx="8480467" cy="50785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多阵列多运动模式性能对比</a:t>
            </a:r>
            <a:endParaRPr lang="en-US" altLang="zh-CN" sz="1800" dirty="0"/>
          </a:p>
          <a:p>
            <a:pPr lvl="1">
              <a:buFont typeface="Wingdings" panose="05000000000000000000" pitchFamily="2" charset="2"/>
              <a:buChar char="n"/>
            </a:pPr>
            <a:r>
              <a:rPr lang="en-US" altLang="zh-CN" dirty="0">
                <a:solidFill>
                  <a:srgbClr val="000000"/>
                </a:solidFill>
                <a:latin typeface="FandolSong-Regular-Identity-H"/>
              </a:rPr>
              <a:t>8 </a:t>
            </a:r>
            <a:r>
              <a:rPr lang="zh-CN" altLang="en-US" dirty="0">
                <a:solidFill>
                  <a:srgbClr val="000000"/>
                </a:solidFill>
                <a:latin typeface="FandolSong-Regular-Identity-H"/>
              </a:rPr>
              <a:t>种阵列配置</a:t>
            </a:r>
            <a:endParaRPr lang="en-US" altLang="zh-CN" dirty="0">
              <a:solidFill>
                <a:srgbClr val="000000"/>
              </a:solidFill>
              <a:latin typeface="FandolSong-Regular-Identity-H"/>
            </a:endParaRPr>
          </a:p>
          <a:p>
            <a:pPr marL="1257300" lvl="2" indent="-342900">
              <a:buFont typeface="+mj-lt"/>
              <a:buAutoNum type="arabicPeriod"/>
            </a:pPr>
            <a:r>
              <a:rPr lang="en-US" altLang="zh-CN" dirty="0">
                <a:solidFill>
                  <a:srgbClr val="000000"/>
                </a:solidFill>
                <a:latin typeface="FandolSong-Regular-Identity-H"/>
              </a:rPr>
              <a:t>ULA-8</a:t>
            </a:r>
          </a:p>
          <a:p>
            <a:pPr marL="1257300" lvl="2" indent="-342900">
              <a:buFont typeface="+mj-lt"/>
              <a:buAutoNum type="arabicPeriod"/>
            </a:pPr>
            <a:r>
              <a:rPr lang="en-US" altLang="zh-CN" dirty="0">
                <a:solidFill>
                  <a:srgbClr val="000000"/>
                </a:solidFill>
                <a:latin typeface="FandolSong-Regular-Identity-H"/>
              </a:rPr>
              <a:t>URA-3×3</a:t>
            </a:r>
          </a:p>
          <a:p>
            <a:pPr marL="1257300" lvl="2" indent="-342900">
              <a:buFont typeface="+mj-lt"/>
              <a:buAutoNum type="arabicPeriod"/>
            </a:pPr>
            <a:r>
              <a:rPr lang="en-US" altLang="zh-CN" dirty="0">
                <a:solidFill>
                  <a:srgbClr val="000000"/>
                </a:solidFill>
                <a:latin typeface="FandolSong-Regular-Identity-H"/>
              </a:rPr>
              <a:t>URA-4×2</a:t>
            </a:r>
          </a:p>
          <a:p>
            <a:pPr marL="1257300" lvl="2" indent="-342900">
              <a:buFont typeface="+mj-lt"/>
              <a:buAutoNum type="arabicPeriod"/>
            </a:pPr>
            <a:r>
              <a:rPr lang="en-US" altLang="zh-CN" dirty="0">
                <a:solidFill>
                  <a:srgbClr val="000000"/>
                </a:solidFill>
                <a:latin typeface="FandolSong-Regular-Identity-H"/>
              </a:rPr>
              <a:t>L </a:t>
            </a:r>
            <a:r>
              <a:rPr lang="zh-CN" altLang="en-US" dirty="0">
                <a:solidFill>
                  <a:srgbClr val="000000"/>
                </a:solidFill>
                <a:latin typeface="FandolSong-Regular-Identity-H"/>
              </a:rPr>
              <a:t>阵列</a:t>
            </a:r>
            <a:endParaRPr lang="en-US" altLang="zh-CN" dirty="0">
              <a:solidFill>
                <a:srgbClr val="000000"/>
              </a:solidFill>
              <a:latin typeface="FandolSong-Regular-Identity-H"/>
            </a:endParaRPr>
          </a:p>
          <a:p>
            <a:pPr marL="1257300" lvl="2" indent="-342900">
              <a:buFont typeface="+mj-lt"/>
              <a:buAutoNum type="arabicPeriod"/>
            </a:pPr>
            <a:r>
              <a:rPr lang="en-US" altLang="zh-CN" dirty="0">
                <a:solidFill>
                  <a:srgbClr val="000000"/>
                </a:solidFill>
                <a:latin typeface="FandolSong-Regular-Identity-H"/>
              </a:rPr>
              <a:t>T </a:t>
            </a:r>
            <a:r>
              <a:rPr lang="zh-CN" altLang="en-US" dirty="0">
                <a:solidFill>
                  <a:srgbClr val="000000"/>
                </a:solidFill>
                <a:latin typeface="FandolSong-Regular-Identity-H"/>
              </a:rPr>
              <a:t>阵列</a:t>
            </a:r>
            <a:endParaRPr lang="en-US" altLang="zh-CN" dirty="0">
              <a:solidFill>
                <a:srgbClr val="000000"/>
              </a:solidFill>
              <a:latin typeface="FandolSong-Regular-Identity-H"/>
            </a:endParaRPr>
          </a:p>
          <a:p>
            <a:pPr marL="1257300" lvl="2" indent="-342900">
              <a:buFont typeface="+mj-lt"/>
              <a:buAutoNum type="arabicPeriod"/>
            </a:pPr>
            <a:r>
              <a:rPr lang="zh-CN" altLang="en-US" dirty="0">
                <a:solidFill>
                  <a:srgbClr val="000000"/>
                </a:solidFill>
                <a:latin typeface="FandolSong-Regular-Identity-H"/>
              </a:rPr>
              <a:t>圆阵</a:t>
            </a:r>
            <a:r>
              <a:rPr lang="en-US" altLang="zh-CN" dirty="0">
                <a:solidFill>
                  <a:srgbClr val="000000"/>
                </a:solidFill>
                <a:latin typeface="FandolSong-Regular-Identity-H"/>
              </a:rPr>
              <a:t>-8</a:t>
            </a:r>
          </a:p>
          <a:p>
            <a:pPr marL="1257300" lvl="2" indent="-342900">
              <a:buFont typeface="+mj-lt"/>
              <a:buAutoNum type="arabicPeriod"/>
            </a:pPr>
            <a:r>
              <a:rPr lang="zh-CN" altLang="en-US" dirty="0">
                <a:solidFill>
                  <a:srgbClr val="000000"/>
                </a:solidFill>
                <a:latin typeface="FandolSong-Regular-Identity-H"/>
              </a:rPr>
              <a:t>十字阵列</a:t>
            </a:r>
            <a:endParaRPr lang="en-US" altLang="zh-CN" dirty="0">
              <a:solidFill>
                <a:srgbClr val="000000"/>
              </a:solidFill>
              <a:latin typeface="FandolSong-Regular-Identity-H"/>
            </a:endParaRPr>
          </a:p>
          <a:p>
            <a:pPr marL="1257300" lvl="2" indent="-342900">
              <a:buFont typeface="+mj-lt"/>
              <a:buAutoNum type="arabicPeriod"/>
            </a:pPr>
            <a:r>
              <a:rPr lang="en-US" altLang="zh-CN" dirty="0">
                <a:solidFill>
                  <a:srgbClr val="000000"/>
                </a:solidFill>
                <a:latin typeface="FandolSong-Regular-Identity-H"/>
              </a:rPr>
              <a:t>Y </a:t>
            </a:r>
            <a:r>
              <a:rPr lang="zh-CN" altLang="en-US" dirty="0">
                <a:solidFill>
                  <a:srgbClr val="000000"/>
                </a:solidFill>
                <a:latin typeface="FandolSong-Regular-Identity-H"/>
              </a:rPr>
              <a:t>阵列</a:t>
            </a:r>
            <a:endParaRPr lang="en-US" altLang="zh-CN" dirty="0">
              <a:solidFill>
                <a:srgbClr val="000000"/>
              </a:solidFill>
              <a:latin typeface="FandolSong-Regular-Identity-H"/>
            </a:endParaRPr>
          </a:p>
          <a:p>
            <a:pPr marL="457200" lvl="1" indent="0">
              <a:buNone/>
            </a:pPr>
            <a:br>
              <a:rPr lang="zh-CN" altLang="en-US" sz="1200" dirty="0"/>
            </a:br>
            <a:br>
              <a:rPr lang="zh-CN" altLang="en-US" sz="1200" dirty="0"/>
            </a:br>
            <a:br>
              <a:rPr lang="zh-CN" altLang="en-US" sz="1200" dirty="0"/>
            </a:br>
            <a:br>
              <a:rPr lang="zh-CN" altLang="en-US" sz="400" dirty="0"/>
            </a:br>
            <a:endParaRPr lang="en-US" altLang="zh-CN" sz="100" dirty="0">
              <a:latin typeface="华文楷体" panose="02010600040101010101" pitchFamily="2" charset="-122"/>
              <a:ea typeface="华文楷体" panose="02010600040101010101" pitchFamily="2" charset="-122"/>
            </a:endParaRPr>
          </a:p>
        </p:txBody>
      </p:sp>
      <p:sp>
        <p:nvSpPr>
          <p:cNvPr id="4" name="内容占位符 1">
            <a:extLst>
              <a:ext uri="{FF2B5EF4-FFF2-40B4-BE49-F238E27FC236}">
                <a16:creationId xmlns:a16="http://schemas.microsoft.com/office/drawing/2014/main" id="{0C0DBFB6-DA9C-756D-4091-9023F6A96416}"/>
              </a:ext>
            </a:extLst>
          </p:cNvPr>
          <p:cNvSpPr txBox="1">
            <a:spLocks/>
          </p:cNvSpPr>
          <p:nvPr/>
        </p:nvSpPr>
        <p:spPr>
          <a:xfrm>
            <a:off x="3856362" y="2123197"/>
            <a:ext cx="4471209" cy="244880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r>
              <a:rPr lang="en-US" altLang="zh-CN" dirty="0">
                <a:solidFill>
                  <a:srgbClr val="000000"/>
                </a:solidFill>
                <a:latin typeface="FandolSong-Regular-Identity-H"/>
              </a:rPr>
              <a:t>5 </a:t>
            </a:r>
            <a:r>
              <a:rPr lang="zh-CN" altLang="en-US" dirty="0">
                <a:solidFill>
                  <a:srgbClr val="000000"/>
                </a:solidFill>
                <a:latin typeface="FandolSong-Regular-Identity-H"/>
              </a:rPr>
              <a:t>种运动模式：</a:t>
            </a:r>
            <a:endParaRPr lang="en-US" altLang="zh-CN" dirty="0">
              <a:solidFill>
                <a:srgbClr val="000000"/>
              </a:solidFill>
              <a:latin typeface="FandolSong-Regular-Identity-H"/>
            </a:endParaRPr>
          </a:p>
          <a:p>
            <a:pPr marL="1257300" lvl="2" indent="-342900">
              <a:buFont typeface="+mj-lt"/>
              <a:buAutoNum type="arabicPeriod"/>
            </a:pPr>
            <a:r>
              <a:rPr lang="en-US" altLang="zh-CN" dirty="0">
                <a:solidFill>
                  <a:srgbClr val="000000"/>
                </a:solidFill>
                <a:latin typeface="FandolSong-Regular-Identity-H"/>
              </a:rPr>
              <a:t>x </a:t>
            </a:r>
            <a:r>
              <a:rPr lang="zh-CN" altLang="en-US" dirty="0">
                <a:solidFill>
                  <a:srgbClr val="000000"/>
                </a:solidFill>
                <a:latin typeface="FandolSong-Regular-Identity-H"/>
              </a:rPr>
              <a:t>方向平移</a:t>
            </a:r>
            <a:endParaRPr lang="en-US" altLang="zh-CN" dirty="0">
              <a:solidFill>
                <a:srgbClr val="000000"/>
              </a:solidFill>
              <a:latin typeface="FandolSong-Regular-Identity-H"/>
            </a:endParaRPr>
          </a:p>
          <a:p>
            <a:pPr marL="1257300" lvl="2" indent="-342900">
              <a:buFont typeface="+mj-lt"/>
              <a:buAutoNum type="arabicPeriod"/>
            </a:pPr>
            <a:r>
              <a:rPr lang="en-US" altLang="zh-CN" dirty="0">
                <a:solidFill>
                  <a:srgbClr val="000000"/>
                </a:solidFill>
                <a:latin typeface="FandolSong-Regular-Identity-H"/>
              </a:rPr>
              <a:t>y </a:t>
            </a:r>
            <a:r>
              <a:rPr lang="zh-CN" altLang="en-US" dirty="0">
                <a:solidFill>
                  <a:srgbClr val="000000"/>
                </a:solidFill>
                <a:latin typeface="FandolSong-Regular-Identity-H"/>
              </a:rPr>
              <a:t>方向平移</a:t>
            </a:r>
            <a:endParaRPr lang="en-US" altLang="zh-CN" dirty="0">
              <a:solidFill>
                <a:srgbClr val="000000"/>
              </a:solidFill>
              <a:latin typeface="FandolSong-Regular-Identity-H"/>
            </a:endParaRPr>
          </a:p>
          <a:p>
            <a:pPr marL="1257300" lvl="2" indent="-342900">
              <a:buFont typeface="+mj-lt"/>
              <a:buAutoNum type="arabicPeriod"/>
            </a:pPr>
            <a:r>
              <a:rPr lang="zh-CN" altLang="en-US" dirty="0">
                <a:solidFill>
                  <a:srgbClr val="000000"/>
                </a:solidFill>
                <a:latin typeface="FandolSong-Regular-Identity-H"/>
              </a:rPr>
              <a:t>纯旋转（绕 </a:t>
            </a:r>
            <a:r>
              <a:rPr lang="en-US" altLang="zh-CN" dirty="0">
                <a:solidFill>
                  <a:srgbClr val="000000"/>
                </a:solidFill>
                <a:latin typeface="FandolSong-Regular-Identity-H"/>
              </a:rPr>
              <a:t>z </a:t>
            </a:r>
            <a:r>
              <a:rPr lang="zh-CN" altLang="en-US" dirty="0">
                <a:solidFill>
                  <a:srgbClr val="000000"/>
                </a:solidFill>
                <a:latin typeface="FandolSong-Regular-Identity-H"/>
              </a:rPr>
              <a:t>轴 </a:t>
            </a:r>
            <a:r>
              <a:rPr lang="en-US" altLang="zh-CN" dirty="0">
                <a:solidFill>
                  <a:srgbClr val="000000"/>
                </a:solidFill>
                <a:latin typeface="FandolSong-Regular-Identity-H"/>
              </a:rPr>
              <a:t>90°</a:t>
            </a:r>
            <a:r>
              <a:rPr lang="zh-CN" altLang="en-US" dirty="0">
                <a:solidFill>
                  <a:srgbClr val="000000"/>
                </a:solidFill>
                <a:latin typeface="FandolSong-Regular-Identity-H"/>
              </a:rPr>
              <a:t>）</a:t>
            </a:r>
            <a:endParaRPr lang="en-US" altLang="zh-CN" dirty="0">
              <a:solidFill>
                <a:srgbClr val="000000"/>
              </a:solidFill>
              <a:latin typeface="FandolSong-Regular-Identity-H"/>
            </a:endParaRPr>
          </a:p>
          <a:p>
            <a:pPr marL="1257300" lvl="2" indent="-342900">
              <a:buFont typeface="+mj-lt"/>
              <a:buAutoNum type="arabicPeriod"/>
            </a:pPr>
            <a:r>
              <a:rPr lang="zh-CN" altLang="en-US" dirty="0">
                <a:solidFill>
                  <a:srgbClr val="000000"/>
                </a:solidFill>
                <a:latin typeface="FandolSong-Regular-Identity-H"/>
              </a:rPr>
              <a:t>平移 </a:t>
            </a:r>
            <a:r>
              <a:rPr lang="en-US" altLang="zh-CN" dirty="0">
                <a:solidFill>
                  <a:srgbClr val="000000"/>
                </a:solidFill>
                <a:latin typeface="FandolSong-Regular-Identity-H"/>
              </a:rPr>
              <a:t>+ </a:t>
            </a:r>
            <a:r>
              <a:rPr lang="zh-CN" altLang="en-US" dirty="0">
                <a:solidFill>
                  <a:srgbClr val="000000"/>
                </a:solidFill>
                <a:latin typeface="FandolSong-Regular-Identity-H"/>
              </a:rPr>
              <a:t>旋转组合</a:t>
            </a:r>
            <a:endParaRPr lang="en-US" altLang="zh-CN" dirty="0">
              <a:solidFill>
                <a:srgbClr val="000000"/>
              </a:solidFill>
              <a:latin typeface="FandolSong-Regular-Identity-H"/>
            </a:endParaRPr>
          </a:p>
          <a:p>
            <a:pPr marL="1257300" lvl="2" indent="-342900">
              <a:buFont typeface="+mj-lt"/>
              <a:buAutoNum type="arabicPeriod"/>
            </a:pPr>
            <a:r>
              <a:rPr lang="zh-CN" altLang="en-US" dirty="0">
                <a:solidFill>
                  <a:srgbClr val="000000"/>
                </a:solidFill>
                <a:latin typeface="FandolSong-Regular-Identity-H"/>
              </a:rPr>
              <a:t>静态基准</a:t>
            </a:r>
            <a:endParaRPr lang="en-US" altLang="zh-CN" dirty="0">
              <a:solidFill>
                <a:srgbClr val="000000"/>
              </a:solidFill>
              <a:latin typeface="FandolSong-Regular-Identity-H"/>
            </a:endParaRPr>
          </a:p>
          <a:p>
            <a:pPr marL="457200" lvl="1" indent="0">
              <a:buNone/>
            </a:pPr>
            <a:endParaRPr lang="en-US" altLang="zh-CN" sz="100" dirty="0">
              <a:latin typeface="华文楷体" panose="02010600040101010101" pitchFamily="2" charset="-122"/>
              <a:ea typeface="华文楷体" panose="02010600040101010101" pitchFamily="2" charset="-122"/>
            </a:endParaRPr>
          </a:p>
        </p:txBody>
      </p:sp>
      <p:sp>
        <p:nvSpPr>
          <p:cNvPr id="6" name="内容占位符 1">
            <a:extLst>
              <a:ext uri="{FF2B5EF4-FFF2-40B4-BE49-F238E27FC236}">
                <a16:creationId xmlns:a16="http://schemas.microsoft.com/office/drawing/2014/main" id="{574AE18C-BD5E-2988-F111-1E22878CBA6B}"/>
              </a:ext>
            </a:extLst>
          </p:cNvPr>
          <p:cNvSpPr txBox="1">
            <a:spLocks/>
          </p:cNvSpPr>
          <p:nvPr/>
        </p:nvSpPr>
        <p:spPr>
          <a:xfrm>
            <a:off x="613208" y="5606854"/>
            <a:ext cx="3438205" cy="117929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r>
              <a:rPr lang="zh-CN" altLang="en-US" dirty="0">
                <a:solidFill>
                  <a:srgbClr val="000000"/>
                </a:solidFill>
                <a:latin typeface="FandolSong-Regular-Identity-H"/>
              </a:rPr>
              <a:t>平移速度 𝑣 </a:t>
            </a:r>
            <a:r>
              <a:rPr lang="en-US" altLang="zh-CN" dirty="0">
                <a:solidFill>
                  <a:srgbClr val="000000"/>
                </a:solidFill>
                <a:latin typeface="FandolSong-Regular-Identity-H"/>
              </a:rPr>
              <a:t>= 5 m/s</a:t>
            </a:r>
          </a:p>
          <a:p>
            <a:pPr lvl="1"/>
            <a:r>
              <a:rPr lang="zh-CN" altLang="en-US" dirty="0">
                <a:solidFill>
                  <a:srgbClr val="000000"/>
                </a:solidFill>
                <a:latin typeface="FandolSong-Regular-Identity-H"/>
              </a:rPr>
              <a:t>旋转角速度 𝜔 </a:t>
            </a:r>
            <a:r>
              <a:rPr lang="en-US" altLang="zh-CN" dirty="0">
                <a:solidFill>
                  <a:srgbClr val="000000"/>
                </a:solidFill>
                <a:latin typeface="FandolSong-Regular-Identity-H"/>
              </a:rPr>
              <a:t>= </a:t>
            </a:r>
            <a:r>
              <a:rPr lang="zh-CN" altLang="en-US" dirty="0">
                <a:solidFill>
                  <a:srgbClr val="000000"/>
                </a:solidFill>
                <a:latin typeface="FandolSong-Regular-Identity-H"/>
              </a:rPr>
              <a:t>𝜋</a:t>
            </a:r>
            <a:r>
              <a:rPr lang="en-US" altLang="zh-CN" dirty="0">
                <a:solidFill>
                  <a:srgbClr val="000000"/>
                </a:solidFill>
                <a:latin typeface="FandolSong-Regular-Identity-H"/>
              </a:rPr>
              <a:t>/2 rad/s</a:t>
            </a:r>
            <a:endParaRPr lang="en-US" altLang="zh-CN" b="0" i="0" dirty="0">
              <a:solidFill>
                <a:srgbClr val="000000"/>
              </a:solidFill>
              <a:effectLst/>
              <a:latin typeface="FandolSong-Regular-Identity-H"/>
            </a:endParaRPr>
          </a:p>
        </p:txBody>
      </p:sp>
    </p:spTree>
    <p:extLst>
      <p:ext uri="{BB962C8B-B14F-4D97-AF65-F5344CB8AC3E}">
        <p14:creationId xmlns:p14="http://schemas.microsoft.com/office/powerpoint/2010/main" val="676461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73E9A-0F43-0616-6D49-47095606AB5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8FEE0BC-B394-75C4-4AC7-85F988CFCDA4}"/>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19D79602-9534-7F75-652E-F16FB9C5B18A}"/>
              </a:ext>
            </a:extLst>
          </p:cNvPr>
          <p:cNvSpPr txBox="1">
            <a:spLocks/>
          </p:cNvSpPr>
          <p:nvPr/>
        </p:nvSpPr>
        <p:spPr>
          <a:xfrm>
            <a:off x="559030" y="1707595"/>
            <a:ext cx="3340233" cy="45168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多阵列多运动模式性能对比</a:t>
            </a:r>
            <a:endParaRPr lang="en-US" altLang="zh-CN" sz="1800" dirty="0"/>
          </a:p>
          <a:p>
            <a:pPr lvl="1">
              <a:buFont typeface="Wingdings" panose="05000000000000000000" pitchFamily="2" charset="2"/>
              <a:buChar char="ü"/>
            </a:pPr>
            <a:r>
              <a:rPr lang="zh-CN" altLang="en-US" dirty="0"/>
              <a:t>对于低信噪比环境下的的平移运动均有原来的一倍以上的提升。</a:t>
            </a:r>
            <a:endParaRPr lang="en-US" altLang="zh-CN" dirty="0"/>
          </a:p>
          <a:p>
            <a:pPr lvl="1">
              <a:buFont typeface="Wingdings" panose="05000000000000000000" pitchFamily="2" charset="2"/>
              <a:buChar char="ü"/>
            </a:pPr>
            <a:r>
              <a:rPr lang="zh-CN" altLang="en-US" dirty="0"/>
              <a:t>对于旋转运动由于运动过程中本质上没有孔径的提升，因此对</a:t>
            </a:r>
            <a:r>
              <a:rPr lang="en-US" altLang="zh-CN" dirty="0"/>
              <a:t>RMSE</a:t>
            </a:r>
            <a:r>
              <a:rPr lang="zh-CN" altLang="en-US" dirty="0"/>
              <a:t>的提升很低</a:t>
            </a:r>
            <a:endParaRPr lang="en-US" altLang="zh-CN" dirty="0"/>
          </a:p>
        </p:txBody>
      </p:sp>
      <p:pic>
        <p:nvPicPr>
          <p:cNvPr id="4" name="图片 3">
            <a:extLst>
              <a:ext uri="{FF2B5EF4-FFF2-40B4-BE49-F238E27FC236}">
                <a16:creationId xmlns:a16="http://schemas.microsoft.com/office/drawing/2014/main" id="{1F4A29F9-C1E0-EEA5-C131-347E3C5387C1}"/>
              </a:ext>
            </a:extLst>
          </p:cNvPr>
          <p:cNvPicPr>
            <a:picLocks noChangeAspect="1"/>
          </p:cNvPicPr>
          <p:nvPr/>
        </p:nvPicPr>
        <p:blipFill>
          <a:blip r:embed="rId2" cstate="print">
            <a:extLst>
              <a:ext uri="{28A0092B-C50C-407E-A947-70E740481C1C}">
                <a14:useLocalDpi xmlns:a14="http://schemas.microsoft.com/office/drawing/2010/main" val="0"/>
              </a:ext>
            </a:extLst>
          </a:blip>
          <a:srcRect l="11506" t="4667" r="6207" b="5524"/>
          <a:stretch>
            <a:fillRect/>
          </a:stretch>
        </p:blipFill>
        <p:spPr>
          <a:xfrm>
            <a:off x="3800637" y="1707595"/>
            <a:ext cx="5343363" cy="4771582"/>
          </a:xfrm>
          <a:prstGeom prst="rect">
            <a:avLst/>
          </a:prstGeom>
        </p:spPr>
      </p:pic>
    </p:spTree>
    <p:extLst>
      <p:ext uri="{BB962C8B-B14F-4D97-AF65-F5344CB8AC3E}">
        <p14:creationId xmlns:p14="http://schemas.microsoft.com/office/powerpoint/2010/main" val="979569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3EA7D-3696-0D5B-F45F-C5D721AD45A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11DE721-C9E3-038A-9AB9-0A897B7537C8}"/>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97A99B60-5167-BF9A-224F-50CED8D5932C}"/>
              </a:ext>
            </a:extLst>
          </p:cNvPr>
          <p:cNvSpPr txBox="1">
            <a:spLocks/>
          </p:cNvSpPr>
          <p:nvPr/>
        </p:nvSpPr>
        <p:spPr>
          <a:xfrm>
            <a:off x="559029" y="1707594"/>
            <a:ext cx="7918765"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双目标角度分辨率实验</a:t>
            </a:r>
            <a:endParaRPr lang="en-US" altLang="zh-CN" sz="1800" dirty="0"/>
          </a:p>
          <a:p>
            <a:pPr lvl="1">
              <a:buFont typeface="Wingdings" panose="05000000000000000000" pitchFamily="2" charset="2"/>
              <a:buChar char="ü"/>
            </a:pPr>
            <a:r>
              <a:rPr lang="zh-CN" altLang="en-US" sz="1600" dirty="0"/>
              <a:t>可分辨性判据：</a:t>
            </a:r>
            <a:r>
              <a:rPr lang="en-US" altLang="zh-CN" sz="1600" dirty="0"/>
              <a:t>MUSIC </a:t>
            </a:r>
            <a:r>
              <a:rPr lang="zh-CN" altLang="en-US" sz="1600" dirty="0"/>
              <a:t>谱出现两个明显的峰值，峰值间隔 </a:t>
            </a:r>
            <a:r>
              <a:rPr lang="en-US" altLang="zh-CN" sz="1600" dirty="0"/>
              <a:t>&gt; 0.5</a:t>
            </a:r>
            <a:r>
              <a:rPr lang="zh-CN" altLang="en-US" sz="1600" dirty="0"/>
              <a:t>（确保物理分离），且峰值位置误差 </a:t>
            </a:r>
            <a:r>
              <a:rPr lang="en-US" altLang="zh-CN" sz="1600" dirty="0"/>
              <a:t>&lt; 1</a:t>
            </a:r>
            <a:r>
              <a:rPr lang="zh-CN" altLang="en-US" sz="1600" dirty="0"/>
              <a:t>（确保定位准确）。分辨成功率定义为满足可分辨判据的试验次数占总试验次数的百分比，以 </a:t>
            </a:r>
            <a:r>
              <a:rPr lang="en-US" altLang="zh-CN" sz="1600" dirty="0"/>
              <a:t>90% </a:t>
            </a:r>
            <a:r>
              <a:rPr lang="zh-CN" altLang="en-US" sz="1600" dirty="0"/>
              <a:t>成功率作为可靠分辨的阈值。</a:t>
            </a:r>
            <a:endParaRPr lang="en-US" altLang="zh-CN" sz="1600" dirty="0"/>
          </a:p>
          <a:p>
            <a:pPr marL="457200" lvl="1" indent="0">
              <a:buNone/>
            </a:pPr>
            <a:br>
              <a:rPr lang="zh-CN" altLang="en-US" sz="1200" dirty="0"/>
            </a:br>
            <a:br>
              <a:rPr lang="zh-CN" altLang="en-US" sz="1200" dirty="0"/>
            </a:br>
            <a:br>
              <a:rPr lang="zh-CN" altLang="en-US" sz="1200" dirty="0"/>
            </a:br>
            <a:br>
              <a:rPr lang="zh-CN" altLang="en-US" sz="400" dirty="0"/>
            </a:br>
            <a:endParaRPr lang="en-US" altLang="zh-CN" sz="100" dirty="0">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8BF97B6A-9EDF-1AC9-0CE1-3D456A99A1F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5286" y="3258619"/>
            <a:ext cx="4400833" cy="3421828"/>
          </a:xfrm>
          <a:prstGeom prst="rect">
            <a:avLst/>
          </a:prstGeom>
        </p:spPr>
      </p:pic>
      <p:pic>
        <p:nvPicPr>
          <p:cNvPr id="8" name="图片 7">
            <a:extLst>
              <a:ext uri="{FF2B5EF4-FFF2-40B4-BE49-F238E27FC236}">
                <a16:creationId xmlns:a16="http://schemas.microsoft.com/office/drawing/2014/main" id="{5DA9A91B-2381-0AE2-86A7-581291B6C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562" y="3254003"/>
            <a:ext cx="4288545" cy="3334519"/>
          </a:xfrm>
          <a:prstGeom prst="rect">
            <a:avLst/>
          </a:prstGeom>
        </p:spPr>
      </p:pic>
    </p:spTree>
    <p:extLst>
      <p:ext uri="{BB962C8B-B14F-4D97-AF65-F5344CB8AC3E}">
        <p14:creationId xmlns:p14="http://schemas.microsoft.com/office/powerpoint/2010/main" val="456043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研究背景与意义</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115147" y="1601364"/>
            <a:ext cx="4398963" cy="4843462"/>
          </a:xfrm>
        </p:spPr>
        <p:txBody>
          <a:bodyPr>
            <a:normAutofit fontScale="92500" lnSpcReduction="20000"/>
          </a:bodyPr>
          <a:lstStyle/>
          <a:p>
            <a:pPr marL="0" indent="0">
              <a:buNone/>
            </a:pPr>
            <a:endParaRPr lang="en-US" altLang="zh-CN" sz="100" dirty="0">
              <a:latin typeface="华文楷体" panose="02010600040101010101" pitchFamily="2" charset="-122"/>
              <a:ea typeface="华文楷体" panose="02010600040101010101" pitchFamily="2" charset="-122"/>
            </a:endParaRPr>
          </a:p>
          <a:p>
            <a:pPr>
              <a:buFont typeface="Wingdings" panose="05000000000000000000" pitchFamily="2" charset="2"/>
              <a:buChar char="n"/>
            </a:pPr>
            <a:r>
              <a:rPr lang="zh-CN" altLang="en-US" sz="1800" b="1" dirty="0">
                <a:latin typeface="华文楷体" panose="02010600040101010101" pitchFamily="2" charset="-122"/>
                <a:ea typeface="华文楷体" panose="02010600040101010101" pitchFamily="2" charset="-122"/>
              </a:rPr>
              <a:t>传统方案对比</a:t>
            </a:r>
            <a:endParaRPr lang="en-US" altLang="zh-CN" sz="1800" b="1" dirty="0">
              <a:latin typeface="华文楷体" panose="02010600040101010101" pitchFamily="2" charset="-122"/>
              <a:ea typeface="华文楷体" panose="02010600040101010101" pitchFamily="2" charset="-122"/>
            </a:endParaRPr>
          </a:p>
          <a:p>
            <a:pPr marL="685800" marR="0" lvl="1" indent="-228600" algn="l" defTabSz="914400" rtl="0" eaLnBrk="1" fontAlgn="auto" latinLnBrk="0" hangingPunct="1">
              <a:lnSpc>
                <a:spcPct val="120000"/>
              </a:lnSpc>
              <a:spcBef>
                <a:spcPts val="500"/>
              </a:spcBef>
              <a:spcAft>
                <a:spcPts val="0"/>
              </a:spcAft>
              <a:buClr>
                <a:srgbClr val="C8161E"/>
              </a:buClr>
              <a:buSzPct val="100000"/>
              <a:buFont typeface="Wingdings" panose="05000000000000000000" pitchFamily="2" charset="2"/>
              <a:buChar char="ü"/>
              <a:tabLst/>
              <a:defRPr/>
            </a:pPr>
            <a:r>
              <a:rPr lang="zh-CN" altLang="en-US" sz="1700" b="1" dirty="0">
                <a:solidFill>
                  <a:srgbClr val="000000"/>
                </a:solidFill>
                <a:latin typeface="华文楷体" panose="02010600040101010101" pitchFamily="2" charset="-122"/>
                <a:ea typeface="华文楷体" panose="02010600040101010101" pitchFamily="2" charset="-122"/>
              </a:rPr>
              <a:t>固定翼无人机载</a:t>
            </a:r>
            <a:r>
              <a:rPr lang="en-US" altLang="zh-CN" sz="1700" b="1" dirty="0">
                <a:solidFill>
                  <a:srgbClr val="000000"/>
                </a:solidFill>
                <a:latin typeface="华文楷体" panose="02010600040101010101" pitchFamily="2" charset="-122"/>
                <a:ea typeface="华文楷体" panose="02010600040101010101" pitchFamily="2" charset="-122"/>
              </a:rPr>
              <a:t>SAR</a:t>
            </a:r>
            <a:endParaRPr lang="en-US" altLang="zh-CN" sz="1800" b="1" dirty="0">
              <a:latin typeface="华文楷体" panose="02010600040101010101" pitchFamily="2" charset="-122"/>
              <a:ea typeface="华文楷体" panose="02010600040101010101" pitchFamily="2" charset="-122"/>
            </a:endParaRPr>
          </a:p>
          <a:p>
            <a:pPr lvl="1">
              <a:buFont typeface="Arial" panose="020B0604020202020204" pitchFamily="34" charset="0"/>
              <a:buChar char="•"/>
            </a:pPr>
            <a:r>
              <a:rPr lang="zh-CN" altLang="en-US" sz="1600" b="1" dirty="0">
                <a:latin typeface="华文楷体" panose="02010600040101010101" pitchFamily="2" charset="-122"/>
                <a:ea typeface="华文楷体" panose="02010600040101010101" pitchFamily="2" charset="-122"/>
              </a:rPr>
              <a:t>优势</a:t>
            </a:r>
            <a:r>
              <a:rPr lang="zh-CN" altLang="en-US" sz="1600" dirty="0">
                <a:latin typeface="华文楷体" panose="02010600040101010101" pitchFamily="2" charset="-122"/>
                <a:ea typeface="华文楷体" panose="02010600040101010101" pitchFamily="2" charset="-122"/>
              </a:rPr>
              <a:t>：通过平台运动形成合成孔径来获得高分辨率利用雷达与目标的相对运动，合成一个大的虚拟孔径，从而将分辨率提升；</a:t>
            </a:r>
            <a:endParaRPr lang="en-US" altLang="zh-CN" sz="1600" dirty="0">
              <a:latin typeface="华文楷体" panose="02010600040101010101" pitchFamily="2" charset="-122"/>
              <a:ea typeface="华文楷体" panose="02010600040101010101" pitchFamily="2" charset="-122"/>
            </a:endParaRPr>
          </a:p>
          <a:p>
            <a:pPr lvl="1">
              <a:buFont typeface="Arial" panose="020B0604020202020204" pitchFamily="34" charset="0"/>
              <a:buChar char="•"/>
            </a:pPr>
            <a:r>
              <a:rPr lang="zh-CN" altLang="en-US" sz="1600" b="1" dirty="0">
                <a:latin typeface="华文楷体" panose="02010600040101010101" pitchFamily="2" charset="-122"/>
                <a:ea typeface="华文楷体" panose="02010600040101010101" pitchFamily="2" charset="-122"/>
              </a:rPr>
              <a:t>劣势</a:t>
            </a:r>
            <a:r>
              <a:rPr lang="zh-CN" altLang="en-US" sz="1600" dirty="0">
                <a:latin typeface="华文楷体" panose="02010600040101010101" pitchFamily="2" charset="-122"/>
                <a:ea typeface="华文楷体" panose="02010600040101010101" pitchFamily="2" charset="-122"/>
              </a:rPr>
              <a:t>：</a:t>
            </a:r>
            <a:r>
              <a:rPr lang="en-US" altLang="zh-CN" sz="1600" dirty="0">
                <a:latin typeface="华文楷体" panose="02010600040101010101" pitchFamily="2" charset="-122"/>
                <a:ea typeface="华文楷体" panose="02010600040101010101" pitchFamily="2" charset="-122"/>
              </a:rPr>
              <a:t>SAR</a:t>
            </a:r>
            <a:r>
              <a:rPr lang="zh-CN" altLang="en-US" sz="1600" dirty="0">
                <a:latin typeface="华文楷体" panose="02010600040101010101" pitchFamily="2" charset="-122"/>
                <a:ea typeface="华文楷体" panose="02010600040101010101" pitchFamily="2" charset="-122"/>
              </a:rPr>
              <a:t>成像需要平台沿轨迹运动一定距离，在此期间持续采集回波数据，经过复杂的信号处理后才能生成一幅</a:t>
            </a:r>
            <a:r>
              <a:rPr lang="en-US" altLang="zh-CN" sz="1600" dirty="0">
                <a:latin typeface="华文楷体" panose="02010600040101010101" pitchFamily="2" charset="-122"/>
                <a:ea typeface="华文楷体" panose="02010600040101010101" pitchFamily="2" charset="-122"/>
              </a:rPr>
              <a:t>SAR</a:t>
            </a:r>
            <a:r>
              <a:rPr lang="zh-CN" altLang="en-US" sz="1600" dirty="0">
                <a:latin typeface="华文楷体" panose="02010600040101010101" pitchFamily="2" charset="-122"/>
                <a:ea typeface="华文楷体" panose="02010600040101010101" pitchFamily="2" charset="-122"/>
              </a:rPr>
              <a:t>图像，</a:t>
            </a:r>
            <a:r>
              <a:rPr lang="zh-CN" altLang="en-US" sz="1600" dirty="0">
                <a:solidFill>
                  <a:srgbClr val="FF0000"/>
                </a:solidFill>
                <a:latin typeface="华文楷体" panose="02010600040101010101" pitchFamily="2" charset="-122"/>
                <a:ea typeface="华文楷体" panose="02010600040101010101" pitchFamily="2" charset="-122"/>
              </a:rPr>
              <a:t>无法实时监视</a:t>
            </a:r>
            <a:r>
              <a:rPr lang="zh-CN" altLang="en-US" sz="1600" dirty="0">
                <a:latin typeface="华文楷体" panose="02010600040101010101" pitchFamily="2" charset="-122"/>
                <a:ea typeface="华文楷体" panose="02010600040101010101" pitchFamily="2" charset="-122"/>
              </a:rPr>
              <a:t>；</a:t>
            </a:r>
            <a:endParaRPr lang="en-US" altLang="zh-CN" sz="1600" dirty="0">
              <a:latin typeface="华文楷体" panose="02010600040101010101" pitchFamily="2" charset="-122"/>
              <a:ea typeface="华文楷体" panose="02010600040101010101" pitchFamily="2" charset="-122"/>
            </a:endParaRPr>
          </a:p>
          <a:p>
            <a:pPr marL="685800" marR="0" lvl="1" indent="-228600" algn="l" defTabSz="914400" rtl="0" eaLnBrk="1" fontAlgn="auto" latinLnBrk="0" hangingPunct="1">
              <a:lnSpc>
                <a:spcPct val="120000"/>
              </a:lnSpc>
              <a:spcBef>
                <a:spcPts val="500"/>
              </a:spcBef>
              <a:spcAft>
                <a:spcPts val="0"/>
              </a:spcAft>
              <a:buClr>
                <a:srgbClr val="C8161E"/>
              </a:buClr>
              <a:buSzPct val="100000"/>
              <a:buFont typeface="Wingdings" panose="05000000000000000000" pitchFamily="2" charset="2"/>
              <a:buChar char="ü"/>
              <a:tabLst/>
              <a:defRPr/>
            </a:pPr>
            <a:r>
              <a:rPr lang="zh-CN" altLang="en-US" sz="1700" b="1" dirty="0">
                <a:solidFill>
                  <a:srgbClr val="000000"/>
                </a:solidFill>
                <a:latin typeface="华文楷体" panose="02010600040101010101" pitchFamily="2" charset="-122"/>
                <a:ea typeface="华文楷体" panose="02010600040101010101" pitchFamily="2" charset="-122"/>
              </a:rPr>
              <a:t>固定相控阵雷达</a:t>
            </a:r>
            <a:endParaRPr lang="en-US" altLang="zh-CN" sz="1600" dirty="0">
              <a:latin typeface="华文楷体" panose="02010600040101010101" pitchFamily="2" charset="-122"/>
              <a:ea typeface="华文楷体" panose="02010600040101010101" pitchFamily="2" charset="-122"/>
            </a:endParaRPr>
          </a:p>
          <a:p>
            <a:pPr lvl="1">
              <a:buFont typeface="Arial" panose="020B0604020202020204" pitchFamily="34" charset="0"/>
              <a:buChar char="•"/>
            </a:pPr>
            <a:r>
              <a:rPr lang="zh-CN" altLang="en-US" sz="1600" b="1" dirty="0">
                <a:latin typeface="华文楷体" panose="02010600040101010101" pitchFamily="2" charset="-122"/>
                <a:ea typeface="华文楷体" panose="02010600040101010101" pitchFamily="2" charset="-122"/>
              </a:rPr>
              <a:t>优势</a:t>
            </a:r>
            <a:r>
              <a:rPr lang="zh-CN" altLang="en-US" sz="1600" dirty="0">
                <a:latin typeface="华文楷体" panose="02010600040101010101" pitchFamily="2" charset="-122"/>
                <a:ea typeface="华文楷体" panose="02010600040101010101" pitchFamily="2" charset="-122"/>
              </a:rPr>
              <a:t>：通过电子方式控制各阵元的相位，实现波束在空间的快速扫描，无需机械转动，扫描速度可达毫秒级；</a:t>
            </a:r>
            <a:endParaRPr lang="en-US" altLang="zh-CN" sz="1600" dirty="0">
              <a:latin typeface="华文楷体" panose="02010600040101010101" pitchFamily="2" charset="-122"/>
              <a:ea typeface="华文楷体" panose="02010600040101010101" pitchFamily="2" charset="-122"/>
            </a:endParaRPr>
          </a:p>
          <a:p>
            <a:pPr lvl="1">
              <a:buFont typeface="Arial" panose="020B0604020202020204" pitchFamily="34" charset="0"/>
              <a:buChar char="•"/>
            </a:pPr>
            <a:r>
              <a:rPr lang="zh-CN" altLang="en-US" sz="1600" b="1" dirty="0">
                <a:latin typeface="华文楷体" panose="02010600040101010101" pitchFamily="2" charset="-122"/>
                <a:ea typeface="华文楷体" panose="02010600040101010101" pitchFamily="2" charset="-122"/>
              </a:rPr>
              <a:t>劣势</a:t>
            </a:r>
            <a:r>
              <a:rPr lang="zh-CN" altLang="en-US" sz="1600" dirty="0">
                <a:latin typeface="华文楷体" panose="02010600040101010101" pitchFamily="2" charset="-122"/>
                <a:ea typeface="华文楷体" panose="02010600040101010101" pitchFamily="2" charset="-122"/>
              </a:rPr>
              <a:t>：一是</a:t>
            </a:r>
            <a:r>
              <a:rPr lang="zh-CN" altLang="en-US" sz="1600" dirty="0">
                <a:solidFill>
                  <a:srgbClr val="FF0000"/>
                </a:solidFill>
                <a:latin typeface="华文楷体" panose="02010600040101010101" pitchFamily="2" charset="-122"/>
                <a:ea typeface="华文楷体" panose="02010600040101010101" pitchFamily="2" charset="-122"/>
              </a:rPr>
              <a:t>地形适应性差</a:t>
            </a:r>
            <a:r>
              <a:rPr lang="zh-CN" altLang="en-US" sz="1600" dirty="0">
                <a:latin typeface="华文楷体" panose="02010600040101010101" pitchFamily="2" charset="-122"/>
                <a:ea typeface="华文楷体" panose="02010600040101010101" pitchFamily="2" charset="-122"/>
              </a:rPr>
              <a:t>，在复杂起伏的地形环境中，固定阵列难以适应地形变化，导致覆盖盲区增多。二是</a:t>
            </a:r>
            <a:r>
              <a:rPr lang="zh-CN" altLang="en-US" sz="1600" dirty="0">
                <a:solidFill>
                  <a:srgbClr val="FF0000"/>
                </a:solidFill>
                <a:latin typeface="华文楷体" panose="02010600040101010101" pitchFamily="2" charset="-122"/>
                <a:ea typeface="华文楷体" panose="02010600040101010101" pitchFamily="2" charset="-122"/>
              </a:rPr>
              <a:t>成本高昂</a:t>
            </a:r>
            <a:r>
              <a:rPr lang="zh-CN" altLang="en-US" sz="1600" dirty="0">
                <a:latin typeface="华文楷体" panose="02010600040101010101" pitchFamily="2" charset="-122"/>
                <a:ea typeface="华文楷体" panose="02010600040101010101" pitchFamily="2" charset="-122"/>
              </a:rPr>
              <a:t>，构建大孔径相控阵列需要大量物理阵元；</a:t>
            </a:r>
            <a:endParaRPr lang="en-US" altLang="zh-CN" sz="16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16" name="文本框 15">
            <a:extLst>
              <a:ext uri="{FF2B5EF4-FFF2-40B4-BE49-F238E27FC236}">
                <a16:creationId xmlns:a16="http://schemas.microsoft.com/office/drawing/2014/main" id="{B02A8E3E-29E8-4085-8005-031FFA0A1012}"/>
              </a:ext>
            </a:extLst>
          </p:cNvPr>
          <p:cNvSpPr txBox="1"/>
          <p:nvPr/>
        </p:nvSpPr>
        <p:spPr>
          <a:xfrm>
            <a:off x="5399652" y="6365446"/>
            <a:ext cx="3054485" cy="338554"/>
          </a:xfrm>
          <a:prstGeom prst="rect">
            <a:avLst/>
          </a:prstGeom>
          <a:noFill/>
        </p:spPr>
        <p:txBody>
          <a:bodyPr wrap="square" rtlCol="0">
            <a:spAutoFit/>
          </a:bodyPr>
          <a:lstStyle/>
          <a:p>
            <a:pPr algn="ctr"/>
            <a:r>
              <a:rPr lang="zh-CN" altLang="en-US" sz="1600" dirty="0"/>
              <a:t>传统方案的局限性分析</a:t>
            </a:r>
          </a:p>
        </p:txBody>
      </p:sp>
      <p:pic>
        <p:nvPicPr>
          <p:cNvPr id="5" name="图片 4">
            <a:extLst>
              <a:ext uri="{FF2B5EF4-FFF2-40B4-BE49-F238E27FC236}">
                <a16:creationId xmlns:a16="http://schemas.microsoft.com/office/drawing/2014/main" id="{785BE2E6-56C8-2D37-E7A4-903A0C85DE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9892" y="1474832"/>
            <a:ext cx="4297694" cy="4969994"/>
          </a:xfrm>
          <a:prstGeom prst="rect">
            <a:avLst/>
          </a:prstGeom>
        </p:spPr>
      </p:pic>
    </p:spTree>
    <p:extLst>
      <p:ext uri="{BB962C8B-B14F-4D97-AF65-F5344CB8AC3E}">
        <p14:creationId xmlns:p14="http://schemas.microsoft.com/office/powerpoint/2010/main" val="352963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0E046-1097-9BDC-FD3D-73AB9C159C4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9D4A24F-BFEB-2F38-E588-D9A488DE8D8B}"/>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2CDEA410-2DBC-B559-CDA8-33443BF54716}"/>
              </a:ext>
            </a:extLst>
          </p:cNvPr>
          <p:cNvSpPr txBox="1">
            <a:spLocks/>
          </p:cNvSpPr>
          <p:nvPr/>
        </p:nvSpPr>
        <p:spPr>
          <a:xfrm>
            <a:off x="559029" y="1707594"/>
            <a:ext cx="3638005"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双目标角度分辨率实验</a:t>
            </a:r>
            <a:endParaRPr lang="en-US" altLang="zh-CN" sz="1800" dirty="0"/>
          </a:p>
          <a:p>
            <a:pPr lvl="1">
              <a:buFont typeface="Wingdings" panose="05000000000000000000" pitchFamily="2" charset="2"/>
              <a:buChar char="ü"/>
            </a:pPr>
            <a:r>
              <a:rPr lang="zh-CN" altLang="en-US" sz="1600" dirty="0"/>
              <a:t>实验结果充分验证了孔径扩展方法的有效性，运动阵列以 </a:t>
            </a:r>
            <a:r>
              <a:rPr lang="en-US" altLang="zh-CN" sz="1600" dirty="0"/>
              <a:t>90%</a:t>
            </a:r>
            <a:r>
              <a:rPr lang="zh-CN" altLang="en-US" sz="1600" dirty="0"/>
              <a:t>成功率为标准的最小可分辨角度约为 </a:t>
            </a:r>
            <a:r>
              <a:rPr lang="en-US" altLang="zh-CN" sz="1600" dirty="0"/>
              <a:t>3.7°</a:t>
            </a:r>
            <a:r>
              <a:rPr lang="zh-CN" altLang="en-US" sz="1600" dirty="0"/>
              <a:t>，而静态阵列约为 </a:t>
            </a:r>
            <a:r>
              <a:rPr lang="en-US" altLang="zh-CN" sz="1600" dirty="0"/>
              <a:t>24°</a:t>
            </a:r>
            <a:r>
              <a:rPr lang="zh-CN" altLang="en-US" sz="1600" dirty="0"/>
              <a:t>，分辨率改善 </a:t>
            </a:r>
            <a:r>
              <a:rPr lang="en-US" altLang="zh-CN" sz="1600" dirty="0"/>
              <a:t>6.5 </a:t>
            </a:r>
            <a:r>
              <a:rPr lang="zh-CN" altLang="en-US" sz="1600" dirty="0"/>
              <a:t>倍。</a:t>
            </a:r>
            <a:br>
              <a:rPr lang="zh-CN" altLang="en-US" sz="1200" dirty="0"/>
            </a:br>
            <a:br>
              <a:rPr lang="zh-CN" altLang="en-US" sz="1200" dirty="0"/>
            </a:br>
            <a:br>
              <a:rPr lang="zh-CN" altLang="en-US" sz="1200" dirty="0"/>
            </a:br>
            <a:br>
              <a:rPr lang="zh-CN" altLang="en-US" sz="400" dirty="0"/>
            </a:br>
            <a:endParaRPr lang="en-US" altLang="zh-CN" sz="100" dirty="0">
              <a:latin typeface="华文楷体" panose="02010600040101010101" pitchFamily="2" charset="-122"/>
              <a:ea typeface="华文楷体" panose="02010600040101010101" pitchFamily="2" charset="-122"/>
            </a:endParaRPr>
          </a:p>
        </p:txBody>
      </p:sp>
      <p:pic>
        <p:nvPicPr>
          <p:cNvPr id="7" name="图片 6">
            <a:extLst>
              <a:ext uri="{FF2B5EF4-FFF2-40B4-BE49-F238E27FC236}">
                <a16:creationId xmlns:a16="http://schemas.microsoft.com/office/drawing/2014/main" id="{6FE46331-F47B-8156-21CF-7FE46E668F9C}"/>
              </a:ext>
            </a:extLst>
          </p:cNvPr>
          <p:cNvPicPr>
            <a:picLocks noChangeAspect="1"/>
          </p:cNvPicPr>
          <p:nvPr/>
        </p:nvPicPr>
        <p:blipFill>
          <a:blip r:embed="rId2" cstate="print">
            <a:extLst>
              <a:ext uri="{28A0092B-C50C-407E-A947-70E740481C1C}">
                <a14:useLocalDpi xmlns:a14="http://schemas.microsoft.com/office/drawing/2010/main" val="0"/>
              </a:ext>
            </a:extLst>
          </a:blip>
          <a:srcRect l="4743" r="8696"/>
          <a:stretch>
            <a:fillRect/>
          </a:stretch>
        </p:blipFill>
        <p:spPr>
          <a:xfrm>
            <a:off x="4197034" y="2686590"/>
            <a:ext cx="4946966" cy="3810008"/>
          </a:xfrm>
          <a:prstGeom prst="rect">
            <a:avLst/>
          </a:prstGeom>
        </p:spPr>
      </p:pic>
    </p:spTree>
    <p:extLst>
      <p:ext uri="{BB962C8B-B14F-4D97-AF65-F5344CB8AC3E}">
        <p14:creationId xmlns:p14="http://schemas.microsoft.com/office/powerpoint/2010/main" val="2615651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0BA34-C496-F0E3-D9BD-831089E6F08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6CFF88C-F726-BAC5-43A7-BD0E3E5041FB}"/>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ECAF042C-929C-A0CB-E94F-781794FB8096}"/>
              </a:ext>
            </a:extLst>
          </p:cNvPr>
          <p:cNvSpPr txBox="1">
            <a:spLocks/>
          </p:cNvSpPr>
          <p:nvPr/>
        </p:nvSpPr>
        <p:spPr>
          <a:xfrm>
            <a:off x="559029" y="1707594"/>
            <a:ext cx="3638005"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双目标角度分辨率实验</a:t>
            </a:r>
            <a:endParaRPr lang="en-US" altLang="zh-CN" sz="1800" dirty="0"/>
          </a:p>
          <a:p>
            <a:pPr lvl="1">
              <a:buFont typeface="Wingdings" panose="05000000000000000000" pitchFamily="2" charset="2"/>
              <a:buChar char="ü"/>
            </a:pPr>
            <a:r>
              <a:rPr lang="zh-CN" altLang="en-US" sz="1600" dirty="0"/>
              <a:t>运动阵列在所有 </a:t>
            </a:r>
            <a:r>
              <a:rPr lang="en-US" altLang="zh-CN" sz="1600" dirty="0"/>
              <a:t>SNR </a:t>
            </a:r>
            <a:r>
              <a:rPr lang="zh-CN" altLang="en-US" sz="1600" dirty="0"/>
              <a:t>条件下均保持优异的分辨性能</a:t>
            </a:r>
            <a:endParaRPr lang="en-US" altLang="zh-CN" sz="1600" dirty="0"/>
          </a:p>
          <a:p>
            <a:pPr lvl="1">
              <a:buFont typeface="Wingdings" panose="05000000000000000000" pitchFamily="2" charset="2"/>
              <a:buChar char="ü"/>
            </a:pPr>
            <a:r>
              <a:rPr lang="zh-CN" altLang="en-US" sz="1600" dirty="0"/>
              <a:t>在整个 </a:t>
            </a:r>
            <a:r>
              <a:rPr lang="en-US" altLang="zh-CN" sz="1600" dirty="0"/>
              <a:t>SNR </a:t>
            </a:r>
            <a:r>
              <a:rPr lang="zh-CN" altLang="en-US" sz="1600" dirty="0"/>
              <a:t>范围内，运动阵列的分辨率改善倍数为 </a:t>
            </a:r>
            <a:r>
              <a:rPr lang="en-US" altLang="zh-CN" sz="1600" dirty="0"/>
              <a:t>5-10 </a:t>
            </a:r>
            <a:r>
              <a:rPr lang="zh-CN" altLang="en-US" sz="1600" dirty="0"/>
              <a:t>倍</a:t>
            </a:r>
            <a:endParaRPr lang="en-US" altLang="zh-CN" sz="1600" dirty="0"/>
          </a:p>
          <a:p>
            <a:pPr lvl="1">
              <a:buFont typeface="Wingdings" panose="05000000000000000000" pitchFamily="2" charset="2"/>
              <a:buChar char="ü"/>
            </a:pPr>
            <a:r>
              <a:rPr lang="zh-CN" altLang="en-US" sz="1600" dirty="0"/>
              <a:t>这一结果表明，时间平滑 </a:t>
            </a:r>
            <a:r>
              <a:rPr lang="en-US" altLang="zh-CN" sz="1600" dirty="0"/>
              <a:t>MUSIC </a:t>
            </a:r>
            <a:r>
              <a:rPr lang="zh-CN" altLang="en-US" sz="1600" dirty="0"/>
              <a:t>算法在不同信噪比环境下均能显著提升分辨能力，为实际应用提供了充分的鲁棒性保证</a:t>
            </a:r>
            <a:br>
              <a:rPr lang="zh-CN" altLang="en-US" sz="1200" dirty="0"/>
            </a:br>
            <a:br>
              <a:rPr lang="zh-CN" altLang="en-US" sz="1200" dirty="0"/>
            </a:br>
            <a:br>
              <a:rPr lang="zh-CN" altLang="en-US" sz="1200" dirty="0"/>
            </a:br>
            <a:br>
              <a:rPr lang="zh-CN" altLang="en-US" sz="400" dirty="0"/>
            </a:br>
            <a:endParaRPr lang="en-US" altLang="zh-CN" sz="100" dirty="0">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2808007A-F49F-2DD7-7A88-EC1927A8ED63}"/>
              </a:ext>
            </a:extLst>
          </p:cNvPr>
          <p:cNvPicPr>
            <a:picLocks noChangeAspect="1"/>
          </p:cNvPicPr>
          <p:nvPr/>
        </p:nvPicPr>
        <p:blipFill>
          <a:blip r:embed="rId2" cstate="print">
            <a:extLst>
              <a:ext uri="{28A0092B-C50C-407E-A947-70E740481C1C}">
                <a14:useLocalDpi xmlns:a14="http://schemas.microsoft.com/office/drawing/2010/main" val="0"/>
              </a:ext>
            </a:extLst>
          </a:blip>
          <a:srcRect l="4171" t="3091" r="7943" b="2178"/>
          <a:stretch>
            <a:fillRect/>
          </a:stretch>
        </p:blipFill>
        <p:spPr>
          <a:xfrm>
            <a:off x="4121331" y="2591858"/>
            <a:ext cx="5022669" cy="4062549"/>
          </a:xfrm>
          <a:prstGeom prst="rect">
            <a:avLst/>
          </a:prstGeom>
        </p:spPr>
      </p:pic>
    </p:spTree>
    <p:extLst>
      <p:ext uri="{BB962C8B-B14F-4D97-AF65-F5344CB8AC3E}">
        <p14:creationId xmlns:p14="http://schemas.microsoft.com/office/powerpoint/2010/main" val="738476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1F739-B5DF-FA81-514C-861BBFA1F8C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B044AB7-333E-8144-1FDB-5F86A847ADEE}"/>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1299CD4D-BB93-705B-4003-9CB7B4FEA155}"/>
              </a:ext>
            </a:extLst>
          </p:cNvPr>
          <p:cNvSpPr txBox="1">
            <a:spLocks/>
          </p:cNvSpPr>
          <p:nvPr/>
        </p:nvSpPr>
        <p:spPr>
          <a:xfrm>
            <a:off x="559029" y="1707594"/>
            <a:ext cx="7918765"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不同频段抗震动性能实验</a:t>
            </a:r>
            <a:endParaRPr lang="en-US" altLang="zh-CN" sz="1800" dirty="0"/>
          </a:p>
          <a:p>
            <a:pPr lvl="1">
              <a:buFont typeface="Wingdings" panose="05000000000000000000" pitchFamily="2" charset="2"/>
              <a:buChar char="ü"/>
            </a:pPr>
            <a:r>
              <a:rPr lang="zh-CN" altLang="en-US" sz="1600" dirty="0"/>
              <a:t>震动建模为加性高斯随机扰动。假设每个阵元在每个快拍时刻的实际位置为：</a:t>
            </a:r>
            <a:endParaRPr lang="en-US" altLang="zh-CN" sz="1600" dirty="0"/>
          </a:p>
          <a:p>
            <a:pPr lvl="1">
              <a:buFont typeface="Wingdings" panose="05000000000000000000" pitchFamily="2" charset="2"/>
              <a:buChar char="ü"/>
            </a:pPr>
            <a:endParaRPr lang="en-US" altLang="zh-CN" sz="1600" dirty="0"/>
          </a:p>
          <a:p>
            <a:pPr lvl="1">
              <a:buFont typeface="Wingdings" panose="05000000000000000000" pitchFamily="2" charset="2"/>
              <a:buChar char="ü"/>
            </a:pPr>
            <a:endParaRPr lang="en-US" altLang="zh-CN" sz="1600" dirty="0"/>
          </a:p>
          <a:p>
            <a:pPr lvl="1">
              <a:buFont typeface="Wingdings" panose="05000000000000000000" pitchFamily="2" charset="2"/>
              <a:buChar char="ü"/>
            </a:pPr>
            <a:r>
              <a:rPr lang="zh-CN" altLang="en-US" sz="1600" dirty="0"/>
              <a:t>其中                                                           代表震动强度，各方向独立同分布</a:t>
            </a:r>
            <a:br>
              <a:rPr lang="zh-CN" altLang="en-US" sz="1200" dirty="0"/>
            </a:br>
            <a:endParaRPr lang="en-US" altLang="zh-CN" sz="1200" dirty="0"/>
          </a:p>
          <a:p>
            <a:pPr lvl="1">
              <a:buFont typeface="Wingdings" panose="05000000000000000000" pitchFamily="2" charset="2"/>
              <a:buChar char="ü"/>
            </a:pPr>
            <a:r>
              <a:rPr lang="zh-CN" altLang="en-US" sz="1600" dirty="0"/>
              <a:t>由于不同波长阵列对震动的敏感程度不同，因此以下由相对震动强度            来表征震动强度</a:t>
            </a:r>
            <a:br>
              <a:rPr lang="zh-CN" altLang="en-US" sz="1600" dirty="0"/>
            </a:br>
            <a:br>
              <a:rPr lang="zh-CN" altLang="en-US" sz="1600" dirty="0"/>
            </a:br>
            <a:br>
              <a:rPr lang="zh-CN" altLang="en-US" sz="1600" dirty="0"/>
            </a:br>
            <a:endParaRPr lang="en-US" altLang="zh-CN" sz="1600" dirty="0">
              <a:latin typeface="华文楷体" panose="02010600040101010101" pitchFamily="2" charset="-122"/>
              <a:ea typeface="华文楷体" panose="02010600040101010101" pitchFamily="2" charset="-122"/>
            </a:endParaRPr>
          </a:p>
        </p:txBody>
      </p:sp>
      <p:pic>
        <p:nvPicPr>
          <p:cNvPr id="6" name="图片 5" descr="文本&#10;&#10;AI 生成的内容可能不正确。">
            <a:extLst>
              <a:ext uri="{FF2B5EF4-FFF2-40B4-BE49-F238E27FC236}">
                <a16:creationId xmlns:a16="http://schemas.microsoft.com/office/drawing/2014/main" id="{8C1D8231-9D13-28A4-BFAD-CC99308A0BF0}"/>
              </a:ext>
            </a:extLst>
          </p:cNvPr>
          <p:cNvPicPr>
            <a:picLocks noChangeAspect="1"/>
          </p:cNvPicPr>
          <p:nvPr/>
        </p:nvPicPr>
        <p:blipFill>
          <a:blip r:embed="rId2"/>
          <a:stretch>
            <a:fillRect/>
          </a:stretch>
        </p:blipFill>
        <p:spPr>
          <a:xfrm>
            <a:off x="1766343" y="2497728"/>
            <a:ext cx="4882651" cy="776938"/>
          </a:xfrm>
          <a:prstGeom prst="rect">
            <a:avLst/>
          </a:prstGeom>
        </p:spPr>
      </p:pic>
      <p:pic>
        <p:nvPicPr>
          <p:cNvPr id="9" name="图片 8" descr="图片包含 箭头&#10;&#10;AI 生成的内容可能不正确。">
            <a:extLst>
              <a:ext uri="{FF2B5EF4-FFF2-40B4-BE49-F238E27FC236}">
                <a16:creationId xmlns:a16="http://schemas.microsoft.com/office/drawing/2014/main" id="{4C3DC346-282C-A85D-62FA-BB9538BA958C}"/>
              </a:ext>
            </a:extLst>
          </p:cNvPr>
          <p:cNvPicPr>
            <a:picLocks noChangeAspect="1"/>
          </p:cNvPicPr>
          <p:nvPr/>
        </p:nvPicPr>
        <p:blipFill>
          <a:blip r:embed="rId3"/>
          <a:srcRect t="19871"/>
          <a:stretch>
            <a:fillRect/>
          </a:stretch>
        </p:blipFill>
        <p:spPr>
          <a:xfrm>
            <a:off x="1818594" y="3190555"/>
            <a:ext cx="3121071" cy="476890"/>
          </a:xfrm>
          <a:prstGeom prst="rect">
            <a:avLst/>
          </a:prstGeom>
        </p:spPr>
      </p:pic>
      <p:pic>
        <p:nvPicPr>
          <p:cNvPr id="11" name="图片 10" descr="文本&#10;&#10;AI 生成的内容可能不正确。">
            <a:extLst>
              <a:ext uri="{FF2B5EF4-FFF2-40B4-BE49-F238E27FC236}">
                <a16:creationId xmlns:a16="http://schemas.microsoft.com/office/drawing/2014/main" id="{308AB8AD-BDC3-51C6-AFF3-7D4D64E31344}"/>
              </a:ext>
            </a:extLst>
          </p:cNvPr>
          <p:cNvPicPr>
            <a:picLocks noChangeAspect="1"/>
          </p:cNvPicPr>
          <p:nvPr/>
        </p:nvPicPr>
        <p:blipFill>
          <a:blip r:embed="rId4"/>
          <a:srcRect l="9610" t="1" b="17456"/>
          <a:stretch>
            <a:fillRect/>
          </a:stretch>
        </p:blipFill>
        <p:spPr>
          <a:xfrm>
            <a:off x="7498080" y="3760062"/>
            <a:ext cx="822960" cy="322082"/>
          </a:xfrm>
          <a:prstGeom prst="rect">
            <a:avLst/>
          </a:prstGeom>
        </p:spPr>
      </p:pic>
    </p:spTree>
    <p:extLst>
      <p:ext uri="{BB962C8B-B14F-4D97-AF65-F5344CB8AC3E}">
        <p14:creationId xmlns:p14="http://schemas.microsoft.com/office/powerpoint/2010/main" val="3803263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F683C-E7AF-2176-D2D3-4A55BFA1F9D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77F1ED8-283A-7278-8CA1-F69ECBE4818C}"/>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E0A05E2C-027B-7BC6-19B8-DAAB269651BA}"/>
              </a:ext>
            </a:extLst>
          </p:cNvPr>
          <p:cNvSpPr txBox="1">
            <a:spLocks/>
          </p:cNvSpPr>
          <p:nvPr/>
        </p:nvSpPr>
        <p:spPr>
          <a:xfrm>
            <a:off x="559029" y="1707594"/>
            <a:ext cx="7918765"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不同频段抗震动性能实验</a:t>
            </a:r>
            <a:endParaRPr lang="en-US" altLang="zh-CN" sz="1800" dirty="0"/>
          </a:p>
          <a:p>
            <a:pPr lvl="1">
              <a:buFont typeface="Wingdings" panose="05000000000000000000" pitchFamily="2" charset="2"/>
              <a:buChar char="ü"/>
            </a:pPr>
            <a:r>
              <a:rPr lang="zh-CN" altLang="en-US" sz="1600" dirty="0"/>
              <a:t>震动建模为加性高斯随机扰动。假设每个阵元在每个快拍时刻的实际位置为：</a:t>
            </a:r>
            <a:endParaRPr lang="en-US" altLang="zh-CN" sz="1600" dirty="0"/>
          </a:p>
          <a:p>
            <a:pPr lvl="1">
              <a:buFont typeface="Wingdings" panose="05000000000000000000" pitchFamily="2" charset="2"/>
              <a:buChar char="ü"/>
            </a:pPr>
            <a:endParaRPr lang="en-US" altLang="zh-CN" sz="1600" dirty="0"/>
          </a:p>
          <a:p>
            <a:pPr lvl="1">
              <a:buFont typeface="Wingdings" panose="05000000000000000000" pitchFamily="2" charset="2"/>
              <a:buChar char="ü"/>
            </a:pPr>
            <a:endParaRPr lang="en-US" altLang="zh-CN" sz="1600" dirty="0"/>
          </a:p>
          <a:p>
            <a:pPr lvl="1">
              <a:buFont typeface="Wingdings" panose="05000000000000000000" pitchFamily="2" charset="2"/>
              <a:buChar char="ü"/>
            </a:pPr>
            <a:r>
              <a:rPr lang="zh-CN" altLang="en-US" sz="1600" dirty="0"/>
              <a:t>其中                                                           代表震动强度，各方向独立同分布</a:t>
            </a:r>
            <a:br>
              <a:rPr lang="zh-CN" altLang="en-US" sz="1200" dirty="0"/>
            </a:br>
            <a:endParaRPr lang="en-US" altLang="zh-CN" sz="1200" dirty="0"/>
          </a:p>
          <a:p>
            <a:pPr lvl="1">
              <a:buFont typeface="Wingdings" panose="05000000000000000000" pitchFamily="2" charset="2"/>
              <a:buChar char="ü"/>
            </a:pPr>
            <a:r>
              <a:rPr lang="zh-CN" altLang="en-US" sz="1600" dirty="0"/>
              <a:t>由于不同波长阵列对震动的敏感程度不同，因此以下由相对</a:t>
            </a:r>
            <a:r>
              <a:rPr lang="zh-CN" altLang="en-US" sz="1600"/>
              <a:t>震动强度            </a:t>
            </a:r>
            <a:r>
              <a:rPr lang="zh-CN" altLang="en-US" sz="1600" dirty="0"/>
              <a:t>来表征震动强度</a:t>
            </a:r>
            <a:br>
              <a:rPr lang="zh-CN" altLang="en-US" sz="1600" dirty="0"/>
            </a:br>
            <a:br>
              <a:rPr lang="zh-CN" altLang="en-US" sz="1600" dirty="0"/>
            </a:br>
            <a:br>
              <a:rPr lang="zh-CN" altLang="en-US" sz="1600" dirty="0"/>
            </a:br>
            <a:endParaRPr lang="en-US" altLang="zh-CN" sz="1600" dirty="0">
              <a:latin typeface="华文楷体" panose="02010600040101010101" pitchFamily="2" charset="-122"/>
              <a:ea typeface="华文楷体" panose="02010600040101010101" pitchFamily="2" charset="-122"/>
            </a:endParaRPr>
          </a:p>
        </p:txBody>
      </p:sp>
      <p:pic>
        <p:nvPicPr>
          <p:cNvPr id="6" name="图片 5" descr="文本&#10;&#10;AI 生成的内容可能不正确。">
            <a:extLst>
              <a:ext uri="{FF2B5EF4-FFF2-40B4-BE49-F238E27FC236}">
                <a16:creationId xmlns:a16="http://schemas.microsoft.com/office/drawing/2014/main" id="{FAEDEF4C-8BC8-5E6F-E06A-4E314F0480C1}"/>
              </a:ext>
            </a:extLst>
          </p:cNvPr>
          <p:cNvPicPr>
            <a:picLocks noChangeAspect="1"/>
          </p:cNvPicPr>
          <p:nvPr/>
        </p:nvPicPr>
        <p:blipFill>
          <a:blip r:embed="rId2"/>
          <a:stretch>
            <a:fillRect/>
          </a:stretch>
        </p:blipFill>
        <p:spPr>
          <a:xfrm>
            <a:off x="1766343" y="2497728"/>
            <a:ext cx="4882651" cy="776938"/>
          </a:xfrm>
          <a:prstGeom prst="rect">
            <a:avLst/>
          </a:prstGeom>
        </p:spPr>
      </p:pic>
      <p:pic>
        <p:nvPicPr>
          <p:cNvPr id="9" name="图片 8" descr="图片包含 箭头&#10;&#10;AI 生成的内容可能不正确。">
            <a:extLst>
              <a:ext uri="{FF2B5EF4-FFF2-40B4-BE49-F238E27FC236}">
                <a16:creationId xmlns:a16="http://schemas.microsoft.com/office/drawing/2014/main" id="{B162BC0E-6738-D21A-01A6-2BA1B1FBF8B7}"/>
              </a:ext>
            </a:extLst>
          </p:cNvPr>
          <p:cNvPicPr>
            <a:picLocks noChangeAspect="1"/>
          </p:cNvPicPr>
          <p:nvPr/>
        </p:nvPicPr>
        <p:blipFill>
          <a:blip r:embed="rId3"/>
          <a:srcRect t="19871"/>
          <a:stretch>
            <a:fillRect/>
          </a:stretch>
        </p:blipFill>
        <p:spPr>
          <a:xfrm>
            <a:off x="1818594" y="3190555"/>
            <a:ext cx="3121071" cy="476890"/>
          </a:xfrm>
          <a:prstGeom prst="rect">
            <a:avLst/>
          </a:prstGeom>
        </p:spPr>
      </p:pic>
      <p:pic>
        <p:nvPicPr>
          <p:cNvPr id="11" name="图片 10" descr="文本&#10;&#10;AI 生成的内容可能不正确。">
            <a:extLst>
              <a:ext uri="{FF2B5EF4-FFF2-40B4-BE49-F238E27FC236}">
                <a16:creationId xmlns:a16="http://schemas.microsoft.com/office/drawing/2014/main" id="{5DA99B41-DE3B-38A7-1B35-F42F711341CD}"/>
              </a:ext>
            </a:extLst>
          </p:cNvPr>
          <p:cNvPicPr>
            <a:picLocks noChangeAspect="1"/>
          </p:cNvPicPr>
          <p:nvPr/>
        </p:nvPicPr>
        <p:blipFill>
          <a:blip r:embed="rId4"/>
          <a:srcRect l="9610" t="1" b="17456"/>
          <a:stretch>
            <a:fillRect/>
          </a:stretch>
        </p:blipFill>
        <p:spPr>
          <a:xfrm>
            <a:off x="7498080" y="3760062"/>
            <a:ext cx="822960" cy="322082"/>
          </a:xfrm>
          <a:prstGeom prst="rect">
            <a:avLst/>
          </a:prstGeom>
        </p:spPr>
      </p:pic>
      <p:pic>
        <p:nvPicPr>
          <p:cNvPr id="2" name="图片 1">
            <a:extLst>
              <a:ext uri="{FF2B5EF4-FFF2-40B4-BE49-F238E27FC236}">
                <a16:creationId xmlns:a16="http://schemas.microsoft.com/office/drawing/2014/main" id="{B7A25955-6578-C107-7DAB-931389A1C4D1}"/>
              </a:ext>
            </a:extLst>
          </p:cNvPr>
          <p:cNvPicPr>
            <a:picLocks noChangeAspect="1"/>
          </p:cNvPicPr>
          <p:nvPr/>
        </p:nvPicPr>
        <p:blipFill>
          <a:blip r:embed="rId5" cstate="print">
            <a:extLst>
              <a:ext uri="{28A0092B-C50C-407E-A947-70E740481C1C}">
                <a14:useLocalDpi xmlns:a14="http://schemas.microsoft.com/office/drawing/2010/main" val="0"/>
              </a:ext>
            </a:extLst>
          </a:blip>
          <a:srcRect l="4404" t="3134" r="8073" b="841"/>
          <a:stretch>
            <a:fillRect/>
          </a:stretch>
        </p:blipFill>
        <p:spPr>
          <a:xfrm>
            <a:off x="4572000" y="3174274"/>
            <a:ext cx="3820886" cy="3352569"/>
          </a:xfrm>
          <a:prstGeom prst="rect">
            <a:avLst/>
          </a:prstGeom>
        </p:spPr>
      </p:pic>
      <p:pic>
        <p:nvPicPr>
          <p:cNvPr id="4" name="图片 3">
            <a:extLst>
              <a:ext uri="{FF2B5EF4-FFF2-40B4-BE49-F238E27FC236}">
                <a16:creationId xmlns:a16="http://schemas.microsoft.com/office/drawing/2014/main" id="{8BD5A73E-001F-B635-3D4C-0CB2E72FC9BC}"/>
              </a:ext>
            </a:extLst>
          </p:cNvPr>
          <p:cNvPicPr>
            <a:picLocks noChangeAspect="1"/>
          </p:cNvPicPr>
          <p:nvPr/>
        </p:nvPicPr>
        <p:blipFill>
          <a:blip r:embed="rId6" cstate="print">
            <a:extLst>
              <a:ext uri="{28A0092B-C50C-407E-A947-70E740481C1C}">
                <a14:useLocalDpi xmlns:a14="http://schemas.microsoft.com/office/drawing/2010/main" val="0"/>
              </a:ext>
            </a:extLst>
          </a:blip>
          <a:srcRect l="4240" t="2528" r="6535"/>
          <a:stretch>
            <a:fillRect/>
          </a:stretch>
        </p:blipFill>
        <p:spPr>
          <a:xfrm>
            <a:off x="215536" y="3174274"/>
            <a:ext cx="4101737" cy="3583580"/>
          </a:xfrm>
          <a:prstGeom prst="rect">
            <a:avLst/>
          </a:prstGeom>
        </p:spPr>
      </p:pic>
    </p:spTree>
    <p:extLst>
      <p:ext uri="{BB962C8B-B14F-4D97-AF65-F5344CB8AC3E}">
        <p14:creationId xmlns:p14="http://schemas.microsoft.com/office/powerpoint/2010/main" val="1962761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A423-6793-39D0-5E1F-DD42569A0A19}"/>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468F26D-8AF0-0EE7-E723-192A22F2C6AA}"/>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1AD39B45-E1B5-625E-4D9F-0816228E0927}"/>
              </a:ext>
            </a:extLst>
          </p:cNvPr>
          <p:cNvSpPr txBox="1">
            <a:spLocks/>
          </p:cNvSpPr>
          <p:nvPr/>
        </p:nvSpPr>
        <p:spPr>
          <a:xfrm>
            <a:off x="559029" y="1707594"/>
            <a:ext cx="4171185"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不同频段抗震动性能实验</a:t>
            </a:r>
            <a:endParaRPr lang="en-US" altLang="zh-CN" sz="1800" dirty="0"/>
          </a:p>
          <a:p>
            <a:pPr lvl="1">
              <a:buFont typeface="Wingdings" panose="05000000000000000000" pitchFamily="2" charset="2"/>
              <a:buChar char="ü"/>
            </a:pPr>
            <a:r>
              <a:rPr lang="zh-CN" altLang="en-US" sz="1600" dirty="0"/>
              <a:t>随着相对震动的增加，两个波段的误差同步增加</a:t>
            </a:r>
            <a:endParaRPr lang="en-US" altLang="zh-CN" sz="1600" dirty="0"/>
          </a:p>
          <a:p>
            <a:pPr lvl="1">
              <a:buFont typeface="Wingdings" panose="05000000000000000000" pitchFamily="2" charset="2"/>
              <a:buChar char="ü"/>
            </a:pPr>
            <a:r>
              <a:rPr lang="zh-CN" altLang="en-US" sz="1600" dirty="0"/>
              <a:t>对于米波，由于波长较长，因此实际在相同震动情况下比分米波的抗震性能要强</a:t>
            </a:r>
            <a:endParaRPr lang="en-US" altLang="zh-CN" sz="1600" dirty="0"/>
          </a:p>
          <a:p>
            <a:pPr lvl="1">
              <a:buFont typeface="Wingdings" panose="05000000000000000000" pitchFamily="2" charset="2"/>
              <a:buChar char="ü"/>
            </a:pPr>
            <a:endParaRPr lang="en-US" altLang="zh-CN" sz="1600" dirty="0"/>
          </a:p>
          <a:p>
            <a:pPr lvl="1">
              <a:buFont typeface="Wingdings" panose="05000000000000000000" pitchFamily="2" charset="2"/>
              <a:buChar char="ü"/>
            </a:pPr>
            <a:endParaRPr lang="en-US" altLang="zh-CN" sz="1600" dirty="0"/>
          </a:p>
          <a:p>
            <a:pPr lvl="1">
              <a:buFont typeface="Wingdings" panose="05000000000000000000" pitchFamily="2" charset="2"/>
              <a:buChar char="ü"/>
            </a:pPr>
            <a:endParaRPr lang="en-US" altLang="zh-CN" sz="1600" dirty="0">
              <a:latin typeface="华文楷体" panose="02010600040101010101" pitchFamily="2" charset="-122"/>
              <a:ea typeface="华文楷体" panose="02010600040101010101" pitchFamily="2" charset="-122"/>
            </a:endParaRPr>
          </a:p>
        </p:txBody>
      </p:sp>
      <p:pic>
        <p:nvPicPr>
          <p:cNvPr id="15" name="图片 14">
            <a:extLst>
              <a:ext uri="{FF2B5EF4-FFF2-40B4-BE49-F238E27FC236}">
                <a16:creationId xmlns:a16="http://schemas.microsoft.com/office/drawing/2014/main" id="{DC3787A3-8636-5D78-8EFD-51037653DD69}"/>
              </a:ext>
            </a:extLst>
          </p:cNvPr>
          <p:cNvPicPr>
            <a:picLocks noChangeAspect="1"/>
          </p:cNvPicPr>
          <p:nvPr/>
        </p:nvPicPr>
        <p:blipFill>
          <a:blip r:embed="rId2" cstate="print">
            <a:extLst>
              <a:ext uri="{28A0092B-C50C-407E-A947-70E740481C1C}">
                <a14:useLocalDpi xmlns:a14="http://schemas.microsoft.com/office/drawing/2010/main" val="0"/>
              </a:ext>
            </a:extLst>
          </a:blip>
          <a:srcRect l="3798" t="3200" r="6402"/>
          <a:stretch>
            <a:fillRect/>
          </a:stretch>
        </p:blipFill>
        <p:spPr>
          <a:xfrm>
            <a:off x="4678901" y="1707594"/>
            <a:ext cx="4171184" cy="3595926"/>
          </a:xfrm>
          <a:prstGeom prst="rect">
            <a:avLst/>
          </a:prstGeom>
        </p:spPr>
      </p:pic>
      <p:pic>
        <p:nvPicPr>
          <p:cNvPr id="13" name="图片 12" descr="表格&#10;&#10;AI 生成的内容可能不正确。">
            <a:extLst>
              <a:ext uri="{FF2B5EF4-FFF2-40B4-BE49-F238E27FC236}">
                <a16:creationId xmlns:a16="http://schemas.microsoft.com/office/drawing/2014/main" id="{F9955937-8F11-4880-7F2B-3AF90DDCE58C}"/>
              </a:ext>
            </a:extLst>
          </p:cNvPr>
          <p:cNvPicPr>
            <a:picLocks noChangeAspect="1"/>
          </p:cNvPicPr>
          <p:nvPr/>
        </p:nvPicPr>
        <p:blipFill>
          <a:blip r:embed="rId3"/>
          <a:srcRect l="780" t="3249" r="1999" b="2546"/>
          <a:stretch>
            <a:fillRect/>
          </a:stretch>
        </p:blipFill>
        <p:spPr>
          <a:xfrm>
            <a:off x="62096" y="4349096"/>
            <a:ext cx="4886089" cy="2408782"/>
          </a:xfrm>
          <a:prstGeom prst="rect">
            <a:avLst/>
          </a:prstGeom>
        </p:spPr>
      </p:pic>
    </p:spTree>
    <p:extLst>
      <p:ext uri="{BB962C8B-B14F-4D97-AF65-F5344CB8AC3E}">
        <p14:creationId xmlns:p14="http://schemas.microsoft.com/office/powerpoint/2010/main" val="11113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575F-E23F-9EAC-7F0B-D2F0F270BC7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A0AA0C54-B86A-48C6-20AD-6F6369EA4BDD}"/>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9D1B9B6C-7B6B-7044-C125-37DCB2D53CE9}"/>
              </a:ext>
            </a:extLst>
          </p:cNvPr>
          <p:cNvSpPr txBox="1">
            <a:spLocks/>
          </p:cNvSpPr>
          <p:nvPr/>
        </p:nvSpPr>
        <p:spPr>
          <a:xfrm>
            <a:off x="559029" y="1707594"/>
            <a:ext cx="7918765"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不同频段抗震动性能实验</a:t>
            </a:r>
            <a:endParaRPr lang="en-US" altLang="zh-CN" sz="1800" dirty="0"/>
          </a:p>
          <a:p>
            <a:pPr lvl="1">
              <a:buFont typeface="Wingdings" panose="05000000000000000000" pitchFamily="2" charset="2"/>
              <a:buChar char="ü"/>
            </a:pPr>
            <a:r>
              <a:rPr lang="zh-CN" altLang="en-US" sz="1600" dirty="0"/>
              <a:t>对于</a:t>
            </a:r>
            <a:endParaRPr lang="en-US" altLang="zh-CN" sz="1600" dirty="0"/>
          </a:p>
          <a:p>
            <a:pPr lvl="1">
              <a:buFont typeface="Wingdings" panose="05000000000000000000" pitchFamily="2" charset="2"/>
              <a:buChar char="ü"/>
            </a:pPr>
            <a:endParaRPr lang="en-US" altLang="zh-CN" sz="1600" dirty="0">
              <a:latin typeface="华文楷体" panose="02010600040101010101" pitchFamily="2" charset="-122"/>
              <a:ea typeface="华文楷体" panose="02010600040101010101" pitchFamily="2" charset="-122"/>
            </a:endParaRPr>
          </a:p>
        </p:txBody>
      </p:sp>
      <p:pic>
        <p:nvPicPr>
          <p:cNvPr id="7" name="图片 6" descr="表格&#10;&#10;AI 生成的内容可能不正确。">
            <a:extLst>
              <a:ext uri="{FF2B5EF4-FFF2-40B4-BE49-F238E27FC236}">
                <a16:creationId xmlns:a16="http://schemas.microsoft.com/office/drawing/2014/main" id="{9837DCDA-A7BC-C360-FD20-5BC029DE553D}"/>
              </a:ext>
            </a:extLst>
          </p:cNvPr>
          <p:cNvPicPr>
            <a:picLocks noChangeAspect="1"/>
          </p:cNvPicPr>
          <p:nvPr/>
        </p:nvPicPr>
        <p:blipFill>
          <a:blip r:embed="rId2"/>
          <a:srcRect l="1619" r="4244"/>
          <a:stretch>
            <a:fillRect/>
          </a:stretch>
        </p:blipFill>
        <p:spPr>
          <a:xfrm>
            <a:off x="5114109" y="1780907"/>
            <a:ext cx="3958625" cy="4715691"/>
          </a:xfrm>
          <a:prstGeom prst="rect">
            <a:avLst/>
          </a:prstGeom>
        </p:spPr>
      </p:pic>
    </p:spTree>
    <p:extLst>
      <p:ext uri="{BB962C8B-B14F-4D97-AF65-F5344CB8AC3E}">
        <p14:creationId xmlns:p14="http://schemas.microsoft.com/office/powerpoint/2010/main" val="26633953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20F75-CCE6-4533-6106-E10D1C4DA34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AAEAD8B-5675-42E4-F390-894028F8AF94}"/>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8A1236D5-3B98-DDC9-C4F2-7C764CA9CF5F}"/>
              </a:ext>
            </a:extLst>
          </p:cNvPr>
          <p:cNvSpPr txBox="1">
            <a:spLocks/>
          </p:cNvSpPr>
          <p:nvPr/>
        </p:nvSpPr>
        <p:spPr>
          <a:xfrm>
            <a:off x="559029" y="1707594"/>
            <a:ext cx="7918765"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复杂电磁环境实验</a:t>
            </a:r>
            <a:endParaRPr lang="en-US" altLang="zh-CN" sz="1800" dirty="0"/>
          </a:p>
          <a:p>
            <a:pPr lvl="1">
              <a:buFont typeface="Wingdings" panose="05000000000000000000" pitchFamily="2" charset="2"/>
              <a:buChar char="ü"/>
            </a:pPr>
            <a:r>
              <a:rPr lang="zh-CN" altLang="en-US" sz="1600" dirty="0"/>
              <a:t>实际应用环境中，雷达系统面临多种电磁干扰，包括地海杂波、有意干扰和多径效应等。</a:t>
            </a:r>
            <a:endParaRPr lang="en-US" altLang="zh-CN" sz="1600" dirty="0"/>
          </a:p>
          <a:p>
            <a:pPr lvl="1">
              <a:buFont typeface="Wingdings" panose="05000000000000000000" pitchFamily="2" charset="2"/>
              <a:buChar char="ü"/>
            </a:pPr>
            <a:r>
              <a:rPr lang="zh-CN" altLang="en-US" sz="1600" dirty="0"/>
              <a:t>杂波环境测试中，杂波噪比从</a:t>
            </a:r>
            <a:r>
              <a:rPr lang="en-US" altLang="zh-CN" sz="1600" dirty="0"/>
              <a:t>0dB</a:t>
            </a:r>
            <a:r>
              <a:rPr lang="zh-CN" altLang="en-US" sz="1600" dirty="0"/>
              <a:t>变化到</a:t>
            </a:r>
            <a:r>
              <a:rPr lang="en-US" altLang="zh-CN" sz="1600" dirty="0"/>
              <a:t>40dB</a:t>
            </a:r>
            <a:r>
              <a:rPr lang="zh-CN" altLang="en-US" sz="1600" dirty="0"/>
              <a:t>， 模拟从强杂波到弱杂波的完整范围。</a:t>
            </a:r>
            <a:endParaRPr lang="en-US" altLang="zh-CN" sz="1600" dirty="0"/>
          </a:p>
          <a:p>
            <a:pPr lvl="1">
              <a:buFont typeface="Wingdings" panose="05000000000000000000" pitchFamily="2" charset="2"/>
              <a:buChar char="ü"/>
            </a:pPr>
            <a:r>
              <a:rPr lang="zh-CN" altLang="en-US" sz="1600" dirty="0"/>
              <a:t>有意干扰测试中，干扰源位于𝜃</a:t>
            </a:r>
            <a:r>
              <a:rPr lang="en-US" altLang="zh-CN" sz="1600" dirty="0"/>
              <a:t>=80◦</a:t>
            </a:r>
            <a:r>
              <a:rPr lang="zh-CN" altLang="en-US" sz="1600" dirty="0"/>
              <a:t>，𝜙</a:t>
            </a:r>
            <a:r>
              <a:rPr lang="en-US" altLang="zh-CN" sz="1600" dirty="0"/>
              <a:t>=60◦</a:t>
            </a:r>
            <a:r>
              <a:rPr lang="zh-CN" altLang="en-US" sz="1600" dirty="0"/>
              <a:t>， 干信比从</a:t>
            </a:r>
            <a:r>
              <a:rPr lang="en-US" altLang="zh-CN" sz="1600" dirty="0"/>
              <a:t>-10 dB </a:t>
            </a:r>
            <a:r>
              <a:rPr lang="zh-CN" altLang="en-US" sz="1600" dirty="0"/>
              <a:t>到 </a:t>
            </a:r>
            <a:r>
              <a:rPr lang="en-US" altLang="zh-CN" sz="1600" dirty="0"/>
              <a:t>30 dB</a:t>
            </a:r>
            <a:r>
              <a:rPr lang="zh-CN" altLang="en-US" sz="1600" dirty="0"/>
              <a:t>，覆盖从弱干扰到强干扰的场景。</a:t>
            </a:r>
            <a:endParaRPr lang="en-US" altLang="zh-CN" sz="1600" dirty="0"/>
          </a:p>
          <a:p>
            <a:pPr lvl="1">
              <a:buFont typeface="Wingdings" panose="05000000000000000000" pitchFamily="2" charset="2"/>
              <a:buChar char="ü"/>
            </a:pPr>
            <a:r>
              <a:rPr lang="zh-CN" altLang="en-US" sz="1600" dirty="0"/>
              <a:t>多径效应测试中，多径信号相对于直达信号的增益从</a:t>
            </a:r>
            <a:r>
              <a:rPr lang="en-US" altLang="zh-CN" sz="1600" dirty="0"/>
              <a:t>-20dB</a:t>
            </a:r>
            <a:r>
              <a:rPr lang="zh-CN" altLang="en-US" sz="1600" dirty="0"/>
              <a:t>到</a:t>
            </a:r>
            <a:r>
              <a:rPr lang="en-US" altLang="zh-CN" sz="1600" dirty="0"/>
              <a:t>-3dB</a:t>
            </a:r>
            <a:r>
              <a:rPr lang="zh-CN" altLang="en-US" sz="1600" dirty="0"/>
              <a:t>，多径方向偏移设置为𝛥𝜃</a:t>
            </a:r>
            <a:r>
              <a:rPr lang="en-US" altLang="zh-CN" sz="1600" dirty="0"/>
              <a:t>=10◦</a:t>
            </a:r>
            <a:r>
              <a:rPr lang="zh-CN" altLang="en-US" sz="1600" dirty="0"/>
              <a:t>，𝛥𝜙</a:t>
            </a:r>
            <a:r>
              <a:rPr lang="en-US" altLang="zh-CN" sz="1600" dirty="0"/>
              <a:t>=20◦</a:t>
            </a:r>
            <a:r>
              <a:rPr lang="zh-CN" altLang="en-US" sz="1600" dirty="0"/>
              <a:t>，为地海多径测试。</a:t>
            </a:r>
            <a:endParaRPr lang="en-US" altLang="zh-CN" sz="1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5516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C85B5-DA88-D908-2723-98A8660A3B5C}"/>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8DABD9C-8DFF-6381-DC6B-9CA322BEB58C}"/>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4FE8993A-1889-FE0B-0C21-0C452813D71D}"/>
              </a:ext>
            </a:extLst>
          </p:cNvPr>
          <p:cNvSpPr txBox="1">
            <a:spLocks/>
          </p:cNvSpPr>
          <p:nvPr/>
        </p:nvSpPr>
        <p:spPr>
          <a:xfrm>
            <a:off x="559029" y="1707594"/>
            <a:ext cx="7918765"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复杂电磁环境实验</a:t>
            </a:r>
            <a:endParaRPr lang="en-US" altLang="zh-CN" sz="1800" dirty="0"/>
          </a:p>
          <a:p>
            <a:pPr lvl="1">
              <a:buFont typeface="Wingdings" panose="05000000000000000000" pitchFamily="2" charset="2"/>
              <a:buChar char="ü"/>
            </a:pPr>
            <a:r>
              <a:rPr lang="zh-CN" altLang="en-US" sz="1600" dirty="0"/>
              <a:t>杂波环境测试中，杂波噪比从</a:t>
            </a:r>
            <a:r>
              <a:rPr lang="en-US" altLang="zh-CN" sz="1600" dirty="0"/>
              <a:t>0dB</a:t>
            </a:r>
            <a:r>
              <a:rPr lang="zh-CN" altLang="en-US" sz="1600" dirty="0"/>
              <a:t>变化到</a:t>
            </a:r>
            <a:r>
              <a:rPr lang="en-US" altLang="zh-CN" sz="1600" dirty="0"/>
              <a:t>40dB</a:t>
            </a:r>
            <a:r>
              <a:rPr lang="zh-CN" altLang="en-US" sz="1600" dirty="0"/>
              <a:t>， 模拟从强杂波到弱杂波的完整范围。</a:t>
            </a:r>
            <a:endParaRPr lang="en-US" altLang="zh-CN" sz="1600" dirty="0"/>
          </a:p>
          <a:p>
            <a:pPr lvl="1">
              <a:buFont typeface="Wingdings" panose="05000000000000000000" pitchFamily="2" charset="2"/>
              <a:buChar char="ü"/>
            </a:pPr>
            <a:r>
              <a:rPr lang="zh-CN" altLang="en-US" sz="1600" dirty="0"/>
              <a:t>有意干扰测试中，干扰源位于 𝜃 </a:t>
            </a:r>
            <a:r>
              <a:rPr lang="en-US" altLang="zh-CN" sz="1600" dirty="0"/>
              <a:t>= 80◦</a:t>
            </a:r>
            <a:r>
              <a:rPr lang="zh-CN" altLang="en-US" sz="1600" dirty="0"/>
              <a:t>，𝜙 </a:t>
            </a:r>
            <a:r>
              <a:rPr lang="en-US" altLang="zh-CN" sz="1600" dirty="0"/>
              <a:t>= 60◦</a:t>
            </a:r>
            <a:r>
              <a:rPr lang="zh-CN" altLang="en-US" sz="1600" dirty="0"/>
              <a:t>，干信比从</a:t>
            </a:r>
            <a:r>
              <a:rPr lang="en-US" altLang="zh-CN" sz="1600" dirty="0"/>
              <a:t>-10 dB </a:t>
            </a:r>
            <a:r>
              <a:rPr lang="zh-CN" altLang="en-US" sz="1600" dirty="0"/>
              <a:t>到 </a:t>
            </a:r>
            <a:r>
              <a:rPr lang="en-US" altLang="zh-CN" sz="1600" dirty="0"/>
              <a:t>30 dB</a:t>
            </a:r>
            <a:r>
              <a:rPr lang="zh-CN" altLang="en-US" sz="1600" dirty="0"/>
              <a:t>，覆盖从弱干扰到强干扰的场景。</a:t>
            </a:r>
            <a:endParaRPr lang="en-US" altLang="zh-CN" sz="1600" dirty="0"/>
          </a:p>
          <a:p>
            <a:pPr lvl="1">
              <a:buFont typeface="Wingdings" panose="05000000000000000000" pitchFamily="2" charset="2"/>
              <a:buChar char="ü"/>
            </a:pPr>
            <a:r>
              <a:rPr lang="zh-CN" altLang="en-US" sz="1600" dirty="0"/>
              <a:t>多径效应测试中，多径信号相对于直达信号的增益从</a:t>
            </a:r>
            <a:r>
              <a:rPr lang="en-US" altLang="zh-CN" sz="1600" dirty="0"/>
              <a:t>-20 dB </a:t>
            </a:r>
            <a:r>
              <a:rPr lang="zh-CN" altLang="en-US" sz="1600" dirty="0"/>
              <a:t>到</a:t>
            </a:r>
            <a:r>
              <a:rPr lang="en-US" altLang="zh-CN" sz="1600" dirty="0"/>
              <a:t>-3 dB</a:t>
            </a:r>
            <a:r>
              <a:rPr lang="zh-CN" altLang="en-US" sz="1600" dirty="0"/>
              <a:t>，多径方向偏移设置为 𝛥𝜃 </a:t>
            </a:r>
            <a:r>
              <a:rPr lang="en-US" altLang="zh-CN" sz="1600" dirty="0"/>
              <a:t>= 10◦</a:t>
            </a:r>
            <a:r>
              <a:rPr lang="zh-CN" altLang="en-US" sz="1600" dirty="0"/>
              <a:t>，𝛥𝜙 </a:t>
            </a:r>
            <a:r>
              <a:rPr lang="en-US" altLang="zh-CN" sz="1600" dirty="0"/>
              <a:t>= 20◦</a:t>
            </a:r>
            <a:r>
              <a:rPr lang="zh-CN" altLang="en-US" sz="1600" dirty="0"/>
              <a:t>。</a:t>
            </a:r>
            <a:endParaRPr lang="en-US" altLang="zh-CN" sz="1600" dirty="0"/>
          </a:p>
        </p:txBody>
      </p:sp>
    </p:spTree>
    <p:extLst>
      <p:ext uri="{BB962C8B-B14F-4D97-AF65-F5344CB8AC3E}">
        <p14:creationId xmlns:p14="http://schemas.microsoft.com/office/powerpoint/2010/main" val="2483555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CFB95-C946-0407-DBD0-32F12A9F4AB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FDF3848-2F3C-6E40-D5C6-9453A10A23BD}"/>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288B0768-D771-8E19-6A07-2FF3083F10E3}"/>
              </a:ext>
            </a:extLst>
          </p:cNvPr>
          <p:cNvSpPr txBox="1">
            <a:spLocks/>
          </p:cNvSpPr>
          <p:nvPr/>
        </p:nvSpPr>
        <p:spPr>
          <a:xfrm>
            <a:off x="559029" y="1707594"/>
            <a:ext cx="7918765"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复杂电磁环境实验</a:t>
            </a:r>
            <a:endParaRPr lang="en-US" altLang="zh-CN" sz="1800" dirty="0"/>
          </a:p>
          <a:p>
            <a:pPr lvl="1">
              <a:buFont typeface="Wingdings" panose="05000000000000000000" pitchFamily="2" charset="2"/>
              <a:buChar char="ü"/>
            </a:pPr>
            <a:r>
              <a:rPr lang="zh-CN" altLang="en-US" sz="1600" dirty="0"/>
              <a:t>杂波环境测试中，杂波噪比从</a:t>
            </a:r>
            <a:r>
              <a:rPr lang="en-US" altLang="zh-CN" sz="1600" dirty="0"/>
              <a:t>0dB</a:t>
            </a:r>
            <a:r>
              <a:rPr lang="zh-CN" altLang="en-US" sz="1600" dirty="0"/>
              <a:t>变化到</a:t>
            </a:r>
            <a:r>
              <a:rPr lang="en-US" altLang="zh-CN" sz="1600" dirty="0"/>
              <a:t>40dB</a:t>
            </a:r>
            <a:r>
              <a:rPr lang="zh-CN" altLang="en-US" sz="1600" dirty="0"/>
              <a:t>， 模拟从强杂波到弱杂波的完整范围。</a:t>
            </a:r>
            <a:endParaRPr lang="en-US" altLang="zh-CN" sz="1600" dirty="0"/>
          </a:p>
          <a:p>
            <a:pPr lvl="1">
              <a:buFont typeface="Wingdings" panose="05000000000000000000" pitchFamily="2" charset="2"/>
              <a:buChar char="ü"/>
            </a:pPr>
            <a:r>
              <a:rPr lang="zh-CN" altLang="en-US" sz="1600" dirty="0"/>
              <a:t>可以看出运动阵列在这个有意干扰的情况下与静态阵列的效果相当</a:t>
            </a:r>
            <a:endParaRPr lang="en-US" altLang="zh-CN" sz="1600" dirty="0"/>
          </a:p>
        </p:txBody>
      </p:sp>
      <p:pic>
        <p:nvPicPr>
          <p:cNvPr id="4" name="图片 3">
            <a:extLst>
              <a:ext uri="{FF2B5EF4-FFF2-40B4-BE49-F238E27FC236}">
                <a16:creationId xmlns:a16="http://schemas.microsoft.com/office/drawing/2014/main" id="{1307E361-A596-F027-CB36-CD321B0C20A7}"/>
              </a:ext>
            </a:extLst>
          </p:cNvPr>
          <p:cNvPicPr>
            <a:picLocks noChangeAspect="1"/>
          </p:cNvPicPr>
          <p:nvPr/>
        </p:nvPicPr>
        <p:blipFill>
          <a:blip r:embed="rId2">
            <a:extLst>
              <a:ext uri="{28A0092B-C50C-407E-A947-70E740481C1C}">
                <a14:useLocalDpi xmlns:a14="http://schemas.microsoft.com/office/drawing/2010/main" val="0"/>
              </a:ext>
            </a:extLst>
          </a:blip>
          <a:srcRect l="8358" r="7286"/>
          <a:stretch>
            <a:fillRect/>
          </a:stretch>
        </p:blipFill>
        <p:spPr>
          <a:xfrm>
            <a:off x="666206" y="3063825"/>
            <a:ext cx="7713617" cy="3656430"/>
          </a:xfrm>
          <a:prstGeom prst="rect">
            <a:avLst/>
          </a:prstGeom>
        </p:spPr>
      </p:pic>
    </p:spTree>
    <p:extLst>
      <p:ext uri="{BB962C8B-B14F-4D97-AF65-F5344CB8AC3E}">
        <p14:creationId xmlns:p14="http://schemas.microsoft.com/office/powerpoint/2010/main" val="257566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5B6B1-882A-D1AC-70E0-2B87F9ED667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F66A058-D981-6E8A-C9D3-80B0B685703D}"/>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6217FBC3-C93E-2E73-1FA6-0466CDDFB9B8}"/>
              </a:ext>
            </a:extLst>
          </p:cNvPr>
          <p:cNvSpPr txBox="1">
            <a:spLocks/>
          </p:cNvSpPr>
          <p:nvPr/>
        </p:nvSpPr>
        <p:spPr>
          <a:xfrm>
            <a:off x="559029" y="1707594"/>
            <a:ext cx="7918765"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复杂电磁环境实验</a:t>
            </a:r>
            <a:endParaRPr lang="en-US" altLang="zh-CN" sz="1800" dirty="0"/>
          </a:p>
          <a:p>
            <a:pPr lvl="1">
              <a:buFont typeface="Wingdings" panose="05000000000000000000" pitchFamily="2" charset="2"/>
              <a:buChar char="ü"/>
            </a:pPr>
            <a:r>
              <a:rPr lang="zh-CN" altLang="en-US" sz="1600" dirty="0"/>
              <a:t>有意干扰测试中，干扰源位于 𝜃 </a:t>
            </a:r>
            <a:r>
              <a:rPr lang="en-US" altLang="zh-CN" sz="1600" dirty="0"/>
              <a:t>= 80◦</a:t>
            </a:r>
            <a:r>
              <a:rPr lang="zh-CN" altLang="en-US" sz="1600" dirty="0"/>
              <a:t>，𝜙 </a:t>
            </a:r>
            <a:r>
              <a:rPr lang="en-US" altLang="zh-CN" sz="1600" dirty="0"/>
              <a:t>= 60◦</a:t>
            </a:r>
            <a:r>
              <a:rPr lang="zh-CN" altLang="en-US" sz="1600" dirty="0"/>
              <a:t>，干信比从</a:t>
            </a:r>
            <a:r>
              <a:rPr lang="en-US" altLang="zh-CN" sz="1600" dirty="0"/>
              <a:t>-10 dB </a:t>
            </a:r>
            <a:r>
              <a:rPr lang="zh-CN" altLang="en-US" sz="1600" dirty="0"/>
              <a:t>到 </a:t>
            </a:r>
            <a:r>
              <a:rPr lang="en-US" altLang="zh-CN" sz="1600" dirty="0"/>
              <a:t>30 dB</a:t>
            </a:r>
            <a:r>
              <a:rPr lang="zh-CN" altLang="en-US" sz="1600" dirty="0"/>
              <a:t>，覆盖从弱干扰到强干扰的场景。</a:t>
            </a:r>
            <a:endParaRPr lang="en-US" altLang="zh-CN" sz="1600" dirty="0"/>
          </a:p>
          <a:p>
            <a:pPr lvl="1">
              <a:buFont typeface="Wingdings" panose="05000000000000000000" pitchFamily="2" charset="2"/>
              <a:buChar char="ü"/>
            </a:pPr>
            <a:r>
              <a:rPr lang="zh-CN" altLang="en-US" sz="1600" dirty="0"/>
              <a:t>可以看出运动阵列在低</a:t>
            </a:r>
            <a:r>
              <a:rPr lang="en-US" altLang="zh-CN" sz="1600" dirty="0"/>
              <a:t>CNR</a:t>
            </a:r>
            <a:r>
              <a:rPr lang="zh-CN" altLang="en-US" sz="1600" dirty="0"/>
              <a:t>下相比于静态阵列有一定的提升</a:t>
            </a:r>
            <a:endParaRPr lang="en-US" altLang="zh-CN" sz="1600" dirty="0"/>
          </a:p>
        </p:txBody>
      </p:sp>
      <p:pic>
        <p:nvPicPr>
          <p:cNvPr id="7" name="图片 6">
            <a:extLst>
              <a:ext uri="{FF2B5EF4-FFF2-40B4-BE49-F238E27FC236}">
                <a16:creationId xmlns:a16="http://schemas.microsoft.com/office/drawing/2014/main" id="{2DD9DB66-B12E-EDA8-3F43-CF358E6DF8B0}"/>
              </a:ext>
            </a:extLst>
          </p:cNvPr>
          <p:cNvPicPr>
            <a:picLocks noChangeAspect="1"/>
          </p:cNvPicPr>
          <p:nvPr/>
        </p:nvPicPr>
        <p:blipFill>
          <a:blip r:embed="rId2">
            <a:extLst>
              <a:ext uri="{28A0092B-C50C-407E-A947-70E740481C1C}">
                <a14:useLocalDpi xmlns:a14="http://schemas.microsoft.com/office/drawing/2010/main" val="0"/>
              </a:ext>
            </a:extLst>
          </a:blip>
          <a:srcRect l="7604" r="7296"/>
          <a:stretch>
            <a:fillRect/>
          </a:stretch>
        </p:blipFill>
        <p:spPr>
          <a:xfrm>
            <a:off x="789304" y="3082886"/>
            <a:ext cx="7781605" cy="3656430"/>
          </a:xfrm>
          <a:prstGeom prst="rect">
            <a:avLst/>
          </a:prstGeom>
        </p:spPr>
      </p:pic>
    </p:spTree>
    <p:extLst>
      <p:ext uri="{BB962C8B-B14F-4D97-AF65-F5344CB8AC3E}">
        <p14:creationId xmlns:p14="http://schemas.microsoft.com/office/powerpoint/2010/main" val="164201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B7546-FE12-FDC2-EDCD-939F7405E0C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B2220EA2-80C9-3211-CE99-8F0141C50EFC}"/>
              </a:ext>
            </a:extLst>
          </p:cNvPr>
          <p:cNvSpPr>
            <a:spLocks noGrp="1"/>
          </p:cNvSpPr>
          <p:nvPr>
            <p:ph type="title"/>
          </p:nvPr>
        </p:nvSpPr>
        <p:spPr/>
        <p:txBody>
          <a:bodyPr/>
          <a:lstStyle/>
          <a:p>
            <a:r>
              <a:rPr lang="zh-CN" altLang="en-US" dirty="0"/>
              <a:t>研究背景与意义</a:t>
            </a:r>
          </a:p>
        </p:txBody>
      </p:sp>
      <p:sp>
        <p:nvSpPr>
          <p:cNvPr id="2" name="内容占位符 1">
            <a:extLst>
              <a:ext uri="{FF2B5EF4-FFF2-40B4-BE49-F238E27FC236}">
                <a16:creationId xmlns:a16="http://schemas.microsoft.com/office/drawing/2014/main" id="{4393AF47-1D71-D333-55D9-818AD76B518E}"/>
              </a:ext>
            </a:extLst>
          </p:cNvPr>
          <p:cNvSpPr>
            <a:spLocks noGrp="1"/>
          </p:cNvSpPr>
          <p:nvPr>
            <p:ph sz="quarter" idx="4294967295"/>
          </p:nvPr>
        </p:nvSpPr>
        <p:spPr>
          <a:xfrm>
            <a:off x="115147" y="1601364"/>
            <a:ext cx="4398963" cy="4843462"/>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a:buFont typeface="Wingdings" panose="05000000000000000000" pitchFamily="2" charset="2"/>
              <a:buChar char="n"/>
            </a:pPr>
            <a:r>
              <a:rPr lang="zh-CN" altLang="en-US" sz="1800" b="1" dirty="0">
                <a:latin typeface="华文楷体" panose="02010600040101010101" pitchFamily="2" charset="-122"/>
                <a:ea typeface="华文楷体" panose="02010600040101010101" pitchFamily="2" charset="-122"/>
              </a:rPr>
              <a:t>组合式无人机动态孔径扩展方案</a:t>
            </a:r>
            <a:endParaRPr lang="en-US" altLang="zh-CN" sz="1800" b="1"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p:txBody>
      </p:sp>
      <p:sp>
        <p:nvSpPr>
          <p:cNvPr id="16" name="文本框 15">
            <a:extLst>
              <a:ext uri="{FF2B5EF4-FFF2-40B4-BE49-F238E27FC236}">
                <a16:creationId xmlns:a16="http://schemas.microsoft.com/office/drawing/2014/main" id="{D4BC681A-F14A-B31E-0F5D-0E7A0D70FF39}"/>
              </a:ext>
            </a:extLst>
          </p:cNvPr>
          <p:cNvSpPr txBox="1"/>
          <p:nvPr/>
        </p:nvSpPr>
        <p:spPr>
          <a:xfrm>
            <a:off x="7848510" y="2417260"/>
            <a:ext cx="430887" cy="3960744"/>
          </a:xfrm>
          <a:prstGeom prst="rect">
            <a:avLst/>
          </a:prstGeom>
          <a:noFill/>
        </p:spPr>
        <p:txBody>
          <a:bodyPr vert="eaVert" wrap="square" rtlCol="0">
            <a:spAutoFit/>
          </a:bodyPr>
          <a:lstStyle/>
          <a:p>
            <a:pPr algn="ctr"/>
            <a:r>
              <a:rPr lang="zh-CN" altLang="en-US" sz="1600" dirty="0"/>
              <a:t>多无人机编队动态孔径扩展系统概念图</a:t>
            </a:r>
          </a:p>
        </p:txBody>
      </p:sp>
      <p:pic>
        <p:nvPicPr>
          <p:cNvPr id="6" name="图片 5">
            <a:extLst>
              <a:ext uri="{FF2B5EF4-FFF2-40B4-BE49-F238E27FC236}">
                <a16:creationId xmlns:a16="http://schemas.microsoft.com/office/drawing/2014/main" id="{5E721383-97BB-0904-9BDF-92418B2CDC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048" y="1937265"/>
            <a:ext cx="6606362" cy="4920735"/>
          </a:xfrm>
          <a:prstGeom prst="rect">
            <a:avLst/>
          </a:prstGeom>
        </p:spPr>
      </p:pic>
    </p:spTree>
    <p:extLst>
      <p:ext uri="{BB962C8B-B14F-4D97-AF65-F5344CB8AC3E}">
        <p14:creationId xmlns:p14="http://schemas.microsoft.com/office/powerpoint/2010/main" val="3252321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D49A0-9F2C-6039-5D80-2CD2AA6D166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459CC7E-AB40-D851-1468-6A3438BF9AB5}"/>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D6E8F9BC-2E3D-FCC3-BFE2-E9C65352FE5E}"/>
              </a:ext>
            </a:extLst>
          </p:cNvPr>
          <p:cNvSpPr txBox="1">
            <a:spLocks/>
          </p:cNvSpPr>
          <p:nvPr/>
        </p:nvSpPr>
        <p:spPr>
          <a:xfrm>
            <a:off x="559030" y="1707594"/>
            <a:ext cx="3777840"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复杂电磁环境实验</a:t>
            </a:r>
            <a:endParaRPr lang="en-US" altLang="zh-CN" sz="1800" dirty="0"/>
          </a:p>
          <a:p>
            <a:pPr lvl="1">
              <a:buFont typeface="Wingdings" panose="05000000000000000000" pitchFamily="2" charset="2"/>
              <a:buChar char="ü"/>
            </a:pPr>
            <a:r>
              <a:rPr lang="zh-CN" altLang="en-US" sz="1600" dirty="0"/>
              <a:t>多径效应测试中，多径信号相对于直达信号的增益从</a:t>
            </a:r>
            <a:r>
              <a:rPr lang="en-US" altLang="zh-CN" sz="1600" dirty="0"/>
              <a:t>-20dB</a:t>
            </a:r>
            <a:r>
              <a:rPr lang="zh-CN" altLang="en-US" sz="1600" dirty="0"/>
              <a:t>到</a:t>
            </a:r>
            <a:r>
              <a:rPr lang="en-US" altLang="zh-CN" sz="1600" dirty="0"/>
              <a:t>-3dB</a:t>
            </a:r>
            <a:r>
              <a:rPr lang="zh-CN" altLang="en-US" sz="1600" dirty="0"/>
              <a:t>，多径方向偏移设置为𝛥𝜃</a:t>
            </a:r>
            <a:r>
              <a:rPr lang="en-US" altLang="zh-CN" sz="1600" dirty="0"/>
              <a:t>=10◦</a:t>
            </a:r>
            <a:r>
              <a:rPr lang="zh-CN" altLang="en-US" sz="1600" dirty="0"/>
              <a:t>，𝛥𝜙</a:t>
            </a:r>
            <a:r>
              <a:rPr lang="en-US" altLang="zh-CN" sz="1600" dirty="0"/>
              <a:t>=20◦</a:t>
            </a:r>
            <a:r>
              <a:rPr lang="zh-CN" altLang="en-US" sz="1600" dirty="0"/>
              <a:t>，为地海多径测试。</a:t>
            </a:r>
            <a:endParaRPr lang="en-US" altLang="zh-CN" sz="1600" dirty="0"/>
          </a:p>
          <a:p>
            <a:pPr lvl="1">
              <a:buFont typeface="Wingdings" panose="05000000000000000000" pitchFamily="2" charset="2"/>
              <a:buChar char="ü"/>
            </a:pPr>
            <a:r>
              <a:rPr lang="zh-CN" altLang="en-US" sz="1600" dirty="0"/>
              <a:t>在多径增益为</a:t>
            </a:r>
            <a:r>
              <a:rPr lang="en-US" altLang="zh-CN" sz="1600" dirty="0"/>
              <a:t>-20 dB </a:t>
            </a:r>
            <a:r>
              <a:rPr lang="zh-CN" altLang="en-US" sz="1600" dirty="0"/>
              <a:t>到</a:t>
            </a:r>
            <a:r>
              <a:rPr lang="en-US" altLang="zh-CN" sz="1600" dirty="0"/>
              <a:t>-3 dB </a:t>
            </a:r>
            <a:r>
              <a:rPr lang="zh-CN" altLang="en-US" sz="1600" dirty="0"/>
              <a:t>的整个范围内，相比于静态阵列，运动阵列的 </a:t>
            </a:r>
            <a:r>
              <a:rPr lang="en-US" altLang="zh-CN" sz="1600" dirty="0"/>
              <a:t>RMSE </a:t>
            </a:r>
            <a:r>
              <a:rPr lang="zh-CN" altLang="en-US" sz="1600" dirty="0"/>
              <a:t>均保持在 </a:t>
            </a:r>
            <a:r>
              <a:rPr lang="en-US" altLang="zh-CN" sz="1600" dirty="0"/>
              <a:t>0° </a:t>
            </a:r>
            <a:r>
              <a:rPr lang="zh-CN" altLang="en-US" sz="1600" dirty="0"/>
              <a:t>左右，几乎不受多径信号影响。</a:t>
            </a:r>
            <a:endParaRPr lang="en-US" altLang="zh-CN" sz="1600" dirty="0"/>
          </a:p>
        </p:txBody>
      </p:sp>
      <p:pic>
        <p:nvPicPr>
          <p:cNvPr id="4" name="图片 3">
            <a:extLst>
              <a:ext uri="{FF2B5EF4-FFF2-40B4-BE49-F238E27FC236}">
                <a16:creationId xmlns:a16="http://schemas.microsoft.com/office/drawing/2014/main" id="{0B0B3FE9-E74B-4654-2F04-0059F282C7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1381" y="2253557"/>
            <a:ext cx="4521717" cy="4166624"/>
          </a:xfrm>
          <a:prstGeom prst="rect">
            <a:avLst/>
          </a:prstGeom>
        </p:spPr>
      </p:pic>
    </p:spTree>
    <p:extLst>
      <p:ext uri="{BB962C8B-B14F-4D97-AF65-F5344CB8AC3E}">
        <p14:creationId xmlns:p14="http://schemas.microsoft.com/office/powerpoint/2010/main" val="3307906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6CE5C-C99C-9CEF-062E-561D55186A0D}"/>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553EBCC-ACDC-9C6B-126F-313237FB8888}"/>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2BD17355-7EB4-202C-90C0-1007969D1534}"/>
              </a:ext>
            </a:extLst>
          </p:cNvPr>
          <p:cNvSpPr txBox="1">
            <a:spLocks/>
          </p:cNvSpPr>
          <p:nvPr/>
        </p:nvSpPr>
        <p:spPr>
          <a:xfrm>
            <a:off x="559030" y="1707594"/>
            <a:ext cx="3777840"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复杂电磁环境实验</a:t>
            </a:r>
            <a:endParaRPr lang="en-US" altLang="zh-CN" sz="1800" dirty="0"/>
          </a:p>
          <a:p>
            <a:pPr lvl="1">
              <a:buFont typeface="Wingdings" panose="05000000000000000000" pitchFamily="2" charset="2"/>
              <a:buChar char="ü"/>
            </a:pPr>
            <a:r>
              <a:rPr lang="zh-CN" altLang="en-US" sz="1600" dirty="0"/>
              <a:t>运动阵列对于</a:t>
            </a:r>
            <a:r>
              <a:rPr lang="zh-CN" altLang="en-US" sz="1600" b="1" dirty="0"/>
              <a:t>多径</a:t>
            </a:r>
            <a:r>
              <a:rPr lang="zh-CN" altLang="en-US" sz="1600" dirty="0"/>
              <a:t>，</a:t>
            </a:r>
            <a:r>
              <a:rPr lang="zh-CN" altLang="en-US" sz="1600" b="1" dirty="0"/>
              <a:t>低</a:t>
            </a:r>
            <a:r>
              <a:rPr lang="en-US" altLang="zh-CN" sz="1600" b="1" dirty="0"/>
              <a:t>SNR</a:t>
            </a:r>
            <a:r>
              <a:rPr lang="zh-CN" altLang="en-US" sz="1600" b="1" dirty="0"/>
              <a:t>性能</a:t>
            </a:r>
            <a:r>
              <a:rPr lang="zh-CN" altLang="en-US" sz="1600" dirty="0"/>
              <a:t>，</a:t>
            </a:r>
            <a:r>
              <a:rPr lang="zh-CN" altLang="en-US" sz="1600" b="1" dirty="0"/>
              <a:t>多目标分辨</a:t>
            </a:r>
            <a:r>
              <a:rPr lang="zh-CN" altLang="en-US" sz="1600" dirty="0"/>
              <a:t>领域相比静止阵列更加的优越</a:t>
            </a:r>
            <a:endParaRPr lang="en-US" altLang="zh-CN" sz="1600" dirty="0"/>
          </a:p>
          <a:p>
            <a:pPr lvl="1">
              <a:buFont typeface="Wingdings" panose="05000000000000000000" pitchFamily="2" charset="2"/>
              <a:buChar char="ü"/>
            </a:pPr>
            <a:r>
              <a:rPr lang="zh-CN" altLang="en-US" sz="1600" dirty="0"/>
              <a:t>对于抗干扰能力则是欠佳</a:t>
            </a:r>
            <a:endParaRPr lang="en-US" altLang="zh-CN" sz="1600" dirty="0"/>
          </a:p>
        </p:txBody>
      </p:sp>
      <p:pic>
        <p:nvPicPr>
          <p:cNvPr id="6" name="图片 5">
            <a:extLst>
              <a:ext uri="{FF2B5EF4-FFF2-40B4-BE49-F238E27FC236}">
                <a16:creationId xmlns:a16="http://schemas.microsoft.com/office/drawing/2014/main" id="{9B22A53C-6ED0-91A5-4984-FE90C6F37D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6870" y="2070675"/>
            <a:ext cx="4721362" cy="4258065"/>
          </a:xfrm>
          <a:prstGeom prst="rect">
            <a:avLst/>
          </a:prstGeom>
        </p:spPr>
      </p:pic>
    </p:spTree>
    <p:extLst>
      <p:ext uri="{BB962C8B-B14F-4D97-AF65-F5344CB8AC3E}">
        <p14:creationId xmlns:p14="http://schemas.microsoft.com/office/powerpoint/2010/main" val="312501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931FF-809F-543D-2104-FFEA43B5F7EA}"/>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DCD803F9-7B7B-24A0-6B54-CDB1ACDAA38D}"/>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C888378C-B141-465B-BDA1-61D436850C8B}"/>
              </a:ext>
            </a:extLst>
          </p:cNvPr>
          <p:cNvSpPr txBox="1">
            <a:spLocks/>
          </p:cNvSpPr>
          <p:nvPr/>
        </p:nvSpPr>
        <p:spPr>
          <a:xfrm>
            <a:off x="559030" y="1707594"/>
            <a:ext cx="3777840"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复杂运动轨迹实验</a:t>
            </a:r>
            <a:endParaRPr lang="en-US" altLang="zh-CN" sz="1800" dirty="0"/>
          </a:p>
          <a:p>
            <a:pPr lvl="1">
              <a:buFont typeface="Wingdings" panose="05000000000000000000" pitchFamily="2" charset="2"/>
              <a:buChar char="ü"/>
            </a:pPr>
            <a:r>
              <a:rPr lang="zh-CN" altLang="en-US" sz="1600" dirty="0"/>
              <a:t>本实验针对一些相对稀疏的阵列配置，使用一些复杂的轨迹。</a:t>
            </a:r>
            <a:endParaRPr lang="en-US" altLang="zh-CN" sz="1600" dirty="0"/>
          </a:p>
          <a:p>
            <a:pPr marL="1257300" lvl="2" indent="-342900">
              <a:buFont typeface="+mj-lt"/>
              <a:buAutoNum type="arabicPeriod"/>
            </a:pPr>
            <a:r>
              <a:rPr lang="zh-CN" altLang="en-US" dirty="0"/>
              <a:t>静态基准</a:t>
            </a:r>
            <a:endParaRPr lang="en-US" altLang="zh-CN" dirty="0"/>
          </a:p>
          <a:p>
            <a:pPr marL="1257300" lvl="2" indent="-342900">
              <a:buFont typeface="+mj-lt"/>
              <a:buAutoNum type="arabicPeriod"/>
            </a:pPr>
            <a:r>
              <a:rPr lang="en-US" altLang="zh-CN" dirty="0"/>
              <a:t>X </a:t>
            </a:r>
            <a:r>
              <a:rPr lang="zh-CN" altLang="en-US" dirty="0"/>
              <a:t>平移</a:t>
            </a:r>
            <a:endParaRPr lang="en-US" altLang="zh-CN" dirty="0"/>
          </a:p>
          <a:p>
            <a:pPr marL="1257300" lvl="2" indent="-342900">
              <a:buFont typeface="+mj-lt"/>
              <a:buAutoNum type="arabicPeriod"/>
            </a:pPr>
            <a:r>
              <a:rPr lang="zh-CN" altLang="en-US" dirty="0"/>
              <a:t>对角平移</a:t>
            </a:r>
            <a:endParaRPr lang="en-US" altLang="zh-CN" dirty="0"/>
          </a:p>
          <a:p>
            <a:pPr marL="1257300" lvl="2" indent="-342900">
              <a:buFont typeface="+mj-lt"/>
              <a:buAutoNum type="arabicPeriod"/>
            </a:pPr>
            <a:r>
              <a:rPr lang="zh-CN" altLang="en-US" dirty="0"/>
              <a:t>螺旋上升</a:t>
            </a:r>
            <a:endParaRPr lang="en-US" altLang="zh-CN" dirty="0"/>
          </a:p>
          <a:p>
            <a:pPr marL="1257300" lvl="2" indent="-342900">
              <a:buFont typeface="+mj-lt"/>
              <a:buAutoNum type="arabicPeriod"/>
            </a:pPr>
            <a:r>
              <a:rPr lang="en-US" altLang="zh-CN" dirty="0"/>
              <a:t>8 </a:t>
            </a:r>
            <a:r>
              <a:rPr lang="zh-CN" altLang="en-US" dirty="0"/>
              <a:t>字形</a:t>
            </a:r>
            <a:endParaRPr lang="en-US" altLang="zh-CN" dirty="0"/>
          </a:p>
          <a:p>
            <a:pPr marL="1257300" lvl="2" indent="-342900">
              <a:buFont typeface="+mj-lt"/>
              <a:buAutoNum type="arabicPeriod"/>
            </a:pPr>
            <a:r>
              <a:rPr lang="zh-CN" altLang="en-US" dirty="0"/>
              <a:t>圆弧平移</a:t>
            </a:r>
            <a:endParaRPr lang="en-US" altLang="zh-CN" dirty="0"/>
          </a:p>
        </p:txBody>
      </p:sp>
      <p:sp>
        <p:nvSpPr>
          <p:cNvPr id="2" name="内容占位符 1">
            <a:extLst>
              <a:ext uri="{FF2B5EF4-FFF2-40B4-BE49-F238E27FC236}">
                <a16:creationId xmlns:a16="http://schemas.microsoft.com/office/drawing/2014/main" id="{9854EF1D-7CF7-94BC-101B-D04246038602}"/>
              </a:ext>
            </a:extLst>
          </p:cNvPr>
          <p:cNvSpPr txBox="1">
            <a:spLocks/>
          </p:cNvSpPr>
          <p:nvPr/>
        </p:nvSpPr>
        <p:spPr>
          <a:xfrm>
            <a:off x="4807132" y="1707594"/>
            <a:ext cx="3777840"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ü"/>
            </a:pPr>
            <a:endParaRPr lang="en-US" altLang="zh-CN" sz="1600" dirty="0"/>
          </a:p>
          <a:p>
            <a:pPr lvl="1">
              <a:buFont typeface="Wingdings" panose="05000000000000000000" pitchFamily="2" charset="2"/>
              <a:buChar char="ü"/>
            </a:pPr>
            <a:r>
              <a:rPr lang="zh-CN" altLang="en-US" sz="1600" dirty="0"/>
              <a:t>本实验针对一些相对稀疏的阵列配置，例如</a:t>
            </a:r>
            <a:endParaRPr lang="en-US" altLang="zh-CN" sz="1600" dirty="0"/>
          </a:p>
          <a:p>
            <a:pPr marL="1257300" lvl="2" indent="-342900">
              <a:buFont typeface="+mj-lt"/>
              <a:buAutoNum type="arabicPeriod"/>
            </a:pPr>
            <a:r>
              <a:rPr lang="zh-CN" altLang="en-US" dirty="0"/>
              <a:t>密集配置（</a:t>
            </a:r>
            <a:r>
              <a:rPr lang="en-US" altLang="zh-CN" dirty="0"/>
              <a:t>0.5</a:t>
            </a:r>
            <a:r>
              <a:rPr lang="zh-CN" altLang="en-US" dirty="0"/>
              <a:t>𝜆 间距）</a:t>
            </a:r>
            <a:endParaRPr lang="en-US" altLang="zh-CN" dirty="0"/>
          </a:p>
          <a:p>
            <a:pPr marL="1257300" lvl="2" indent="-342900">
              <a:buFont typeface="+mj-lt"/>
              <a:buAutoNum type="arabicPeriod"/>
            </a:pPr>
            <a:r>
              <a:rPr lang="en-US" altLang="zh-CN" dirty="0"/>
              <a:t>1 </a:t>
            </a:r>
            <a:r>
              <a:rPr lang="zh-CN" altLang="en-US" dirty="0"/>
              <a:t>倍稀疏（</a:t>
            </a:r>
            <a:r>
              <a:rPr lang="en-US" altLang="zh-CN" dirty="0"/>
              <a:t>1.0</a:t>
            </a:r>
            <a:r>
              <a:rPr lang="zh-CN" altLang="en-US" dirty="0"/>
              <a:t>𝜆 间距） </a:t>
            </a:r>
            <a:endParaRPr lang="en-US" altLang="zh-CN" dirty="0"/>
          </a:p>
          <a:p>
            <a:pPr marL="1257300" lvl="2" indent="-342900">
              <a:buFont typeface="+mj-lt"/>
              <a:buAutoNum type="arabicPeriod"/>
            </a:pPr>
            <a:r>
              <a:rPr lang="en-US" altLang="zh-CN" dirty="0"/>
              <a:t>1.5 </a:t>
            </a:r>
            <a:r>
              <a:rPr lang="zh-CN" altLang="en-US" dirty="0"/>
              <a:t>倍稀疏（</a:t>
            </a:r>
            <a:r>
              <a:rPr lang="en-US" altLang="zh-CN" dirty="0"/>
              <a:t>1.5</a:t>
            </a:r>
            <a:r>
              <a:rPr lang="zh-CN" altLang="en-US" dirty="0"/>
              <a:t>𝜆 间距）</a:t>
            </a:r>
            <a:endParaRPr lang="en-US" altLang="zh-CN" dirty="0"/>
          </a:p>
          <a:p>
            <a:pPr lvl="1">
              <a:buFont typeface="Wingdings" panose="05000000000000000000" pitchFamily="2" charset="2"/>
              <a:buChar char="ü"/>
            </a:pPr>
            <a:r>
              <a:rPr lang="zh-CN" altLang="en-US" sz="1600" dirty="0"/>
              <a:t>通过使用一些相对稀疏的阵列类型</a:t>
            </a:r>
            <a:endParaRPr lang="en-US" altLang="zh-CN" sz="1600" dirty="0"/>
          </a:p>
          <a:p>
            <a:pPr marL="1257300" lvl="2" indent="-342900">
              <a:buFont typeface="+mj-lt"/>
              <a:buAutoNum type="arabicPeriod"/>
            </a:pPr>
            <a:r>
              <a:rPr lang="zh-CN" altLang="en-US" sz="1400" dirty="0"/>
              <a:t>十字阵</a:t>
            </a:r>
            <a:endParaRPr lang="en-US" altLang="zh-CN" sz="1400" dirty="0"/>
          </a:p>
          <a:p>
            <a:pPr marL="1257300" lvl="2" indent="-342900">
              <a:buFont typeface="+mj-lt"/>
              <a:buAutoNum type="arabicPeriod"/>
            </a:pPr>
            <a:r>
              <a:rPr lang="zh-CN" altLang="en-US" sz="1400" dirty="0"/>
              <a:t>圆阵</a:t>
            </a:r>
            <a:endParaRPr lang="en-US" altLang="zh-CN" sz="1400" dirty="0"/>
          </a:p>
          <a:p>
            <a:pPr marL="1257300" lvl="2" indent="-342900">
              <a:buFont typeface="+mj-lt"/>
              <a:buAutoNum type="arabicPeriod"/>
            </a:pPr>
            <a:r>
              <a:rPr lang="en-US" altLang="zh-CN" sz="1400" dirty="0"/>
              <a:t>Y </a:t>
            </a:r>
            <a:r>
              <a:rPr lang="zh-CN" altLang="en-US" sz="1400" dirty="0"/>
              <a:t>阵</a:t>
            </a:r>
            <a:endParaRPr lang="en-US" altLang="zh-CN" sz="1400" dirty="0"/>
          </a:p>
          <a:p>
            <a:pPr marL="1257300" lvl="2" indent="-342900">
              <a:buFont typeface="+mj-lt"/>
              <a:buAutoNum type="arabicPeriod"/>
            </a:pPr>
            <a:r>
              <a:rPr lang="en-US" altLang="zh-CN" sz="1400" dirty="0"/>
              <a:t>URA</a:t>
            </a:r>
          </a:p>
        </p:txBody>
      </p:sp>
    </p:spTree>
    <p:extLst>
      <p:ext uri="{BB962C8B-B14F-4D97-AF65-F5344CB8AC3E}">
        <p14:creationId xmlns:p14="http://schemas.microsoft.com/office/powerpoint/2010/main" val="3485481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52E37-D8F5-73EC-0601-C74187915FD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60709342-CCF8-B272-2972-76F333BFA148}"/>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8F1BD8CD-C0FC-1891-A4EC-8142E73B6848}"/>
              </a:ext>
            </a:extLst>
          </p:cNvPr>
          <p:cNvSpPr txBox="1">
            <a:spLocks/>
          </p:cNvSpPr>
          <p:nvPr/>
        </p:nvSpPr>
        <p:spPr>
          <a:xfrm>
            <a:off x="559030" y="1707594"/>
            <a:ext cx="7833856"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复杂运动轨迹实验</a:t>
            </a:r>
            <a:endParaRPr lang="en-US" altLang="zh-CN" sz="1800" dirty="0"/>
          </a:p>
          <a:p>
            <a:pPr lvl="1">
              <a:buFont typeface="Wingdings" panose="05000000000000000000" pitchFamily="2" charset="2"/>
              <a:buChar char="ü"/>
            </a:pPr>
            <a:r>
              <a:rPr lang="zh-CN" altLang="en-US" sz="1600" dirty="0"/>
              <a:t>稀疏阵列（</a:t>
            </a:r>
            <a:r>
              <a:rPr lang="en-US" altLang="zh-CN" sz="1600" dirty="0"/>
              <a:t>1.0</a:t>
            </a:r>
            <a:r>
              <a:rPr lang="zh-CN" altLang="en-US" sz="1600" dirty="0"/>
              <a:t>𝜆 和 </a:t>
            </a:r>
            <a:r>
              <a:rPr lang="en-US" altLang="zh-CN" sz="1600" dirty="0"/>
              <a:t>1.5</a:t>
            </a:r>
            <a:r>
              <a:rPr lang="zh-CN" altLang="en-US" sz="1600" dirty="0"/>
              <a:t>𝜆 间距）在平移运动下的改善倍数普遍高于密集阵列，说明运动合成对稀疏阵列的栅瓣抑制效果显著；</a:t>
            </a:r>
            <a:endParaRPr lang="en-US" altLang="zh-CN" sz="1600" dirty="0"/>
          </a:p>
          <a:p>
            <a:pPr lvl="1">
              <a:buFont typeface="Wingdings" panose="05000000000000000000" pitchFamily="2" charset="2"/>
              <a:buChar char="ü"/>
            </a:pPr>
            <a:r>
              <a:rPr lang="zh-CN" altLang="en-US" sz="1600" dirty="0"/>
              <a:t>对角平移在所有阵列配置下均表现最佳，改善倍数在 </a:t>
            </a:r>
            <a:r>
              <a:rPr lang="en-US" altLang="zh-CN" sz="1600" dirty="0"/>
              <a:t>2-5 </a:t>
            </a:r>
            <a:r>
              <a:rPr lang="zh-CN" altLang="en-US" sz="1600" dirty="0"/>
              <a:t>倍之间；螺旋上升和 </a:t>
            </a:r>
            <a:r>
              <a:rPr lang="en-US" altLang="zh-CN" sz="1600" dirty="0"/>
              <a:t>8 </a:t>
            </a:r>
            <a:r>
              <a:rPr lang="zh-CN" altLang="en-US" sz="1600" dirty="0"/>
              <a:t>字形运动在大部分配置下改善倍数小于 </a:t>
            </a:r>
            <a:r>
              <a:rPr lang="en-US" altLang="zh-CN" sz="1600" dirty="0"/>
              <a:t>1</a:t>
            </a:r>
            <a:r>
              <a:rPr lang="zh-CN" altLang="en-US" sz="1600" dirty="0"/>
              <a:t>，表明性能反而下降，这与孔径填充不均匀和复杂运动引入的相位误差有关。</a:t>
            </a:r>
            <a:endParaRPr lang="en-US" altLang="zh-CN" dirty="0"/>
          </a:p>
        </p:txBody>
      </p:sp>
      <p:pic>
        <p:nvPicPr>
          <p:cNvPr id="6" name="图片 5" descr="表格&#10;&#10;AI 生成的内容可能不正确。">
            <a:extLst>
              <a:ext uri="{FF2B5EF4-FFF2-40B4-BE49-F238E27FC236}">
                <a16:creationId xmlns:a16="http://schemas.microsoft.com/office/drawing/2014/main" id="{10A9E8F6-DE13-BC8E-BE13-338F7DCBCBAF}"/>
              </a:ext>
            </a:extLst>
          </p:cNvPr>
          <p:cNvPicPr>
            <a:picLocks noChangeAspect="1"/>
          </p:cNvPicPr>
          <p:nvPr/>
        </p:nvPicPr>
        <p:blipFill>
          <a:blip r:embed="rId2"/>
          <a:stretch>
            <a:fillRect/>
          </a:stretch>
        </p:blipFill>
        <p:spPr>
          <a:xfrm>
            <a:off x="3937987" y="3651069"/>
            <a:ext cx="5039236" cy="3099475"/>
          </a:xfrm>
          <a:prstGeom prst="rect">
            <a:avLst/>
          </a:prstGeom>
        </p:spPr>
      </p:pic>
    </p:spTree>
    <p:extLst>
      <p:ext uri="{BB962C8B-B14F-4D97-AF65-F5344CB8AC3E}">
        <p14:creationId xmlns:p14="http://schemas.microsoft.com/office/powerpoint/2010/main" val="3489527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F6688-DC75-52D3-A558-CDE00F14D9F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4FEBCF7-2440-9262-E9DD-D2B8391B6EF6}"/>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68C3117B-83FF-19F5-E572-C13B3B7C5F49}"/>
              </a:ext>
            </a:extLst>
          </p:cNvPr>
          <p:cNvSpPr txBox="1">
            <a:spLocks/>
          </p:cNvSpPr>
          <p:nvPr/>
        </p:nvSpPr>
        <p:spPr>
          <a:xfrm>
            <a:off x="559030" y="1707594"/>
            <a:ext cx="3797433"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复杂运动轨迹实验</a:t>
            </a:r>
            <a:endParaRPr lang="en-US" altLang="zh-CN" sz="1800" dirty="0"/>
          </a:p>
          <a:p>
            <a:pPr lvl="1">
              <a:buFont typeface="Wingdings" panose="05000000000000000000" pitchFamily="2" charset="2"/>
              <a:buChar char="ü"/>
            </a:pPr>
            <a:r>
              <a:rPr lang="zh-CN" altLang="en-US" sz="1600" dirty="0"/>
              <a:t>稀疏阵列（</a:t>
            </a:r>
            <a:r>
              <a:rPr lang="en-US" altLang="zh-CN" sz="1600" dirty="0"/>
              <a:t>1.0</a:t>
            </a:r>
            <a:r>
              <a:rPr lang="zh-CN" altLang="en-US" sz="1600" dirty="0"/>
              <a:t>𝜆 和 </a:t>
            </a:r>
            <a:r>
              <a:rPr lang="en-US" altLang="zh-CN" sz="1600" dirty="0"/>
              <a:t>1.5</a:t>
            </a:r>
            <a:r>
              <a:rPr lang="zh-CN" altLang="en-US" sz="1600" dirty="0"/>
              <a:t>𝜆 间距）在平移运动下的改善倍数普遍高于密集阵列，说明运动合成对稀疏阵列的栅瓣抑制效果显著；</a:t>
            </a:r>
            <a:endParaRPr lang="en-US" altLang="zh-CN" sz="1600" dirty="0"/>
          </a:p>
          <a:p>
            <a:pPr lvl="1">
              <a:buFont typeface="Wingdings" panose="05000000000000000000" pitchFamily="2" charset="2"/>
              <a:buChar char="ü"/>
            </a:pPr>
            <a:r>
              <a:rPr lang="zh-CN" altLang="en-US" sz="1600" dirty="0"/>
              <a:t>对角平移在所有阵列配置下均表现最佳，改善倍数在 </a:t>
            </a:r>
            <a:r>
              <a:rPr lang="en-US" altLang="zh-CN" sz="1600" dirty="0"/>
              <a:t>2-5 </a:t>
            </a:r>
            <a:r>
              <a:rPr lang="zh-CN" altLang="en-US" sz="1600" dirty="0"/>
              <a:t>倍之间；螺旋上升和 </a:t>
            </a:r>
            <a:r>
              <a:rPr lang="en-US" altLang="zh-CN" sz="1600" dirty="0"/>
              <a:t>8 </a:t>
            </a:r>
            <a:r>
              <a:rPr lang="zh-CN" altLang="en-US" sz="1600" dirty="0"/>
              <a:t>字形运动在大部分配置下改善倍数小于 </a:t>
            </a:r>
            <a:r>
              <a:rPr lang="en-US" altLang="zh-CN" sz="1600" dirty="0"/>
              <a:t>1</a:t>
            </a:r>
            <a:r>
              <a:rPr lang="zh-CN" altLang="en-US" sz="1600" dirty="0"/>
              <a:t>，表明性能反而下降，这与孔径填充不均匀和复杂运动引入的相位误差有关。</a:t>
            </a:r>
            <a:endParaRPr lang="en-US" altLang="zh-CN" dirty="0"/>
          </a:p>
        </p:txBody>
      </p:sp>
      <p:pic>
        <p:nvPicPr>
          <p:cNvPr id="8" name="图片 7">
            <a:extLst>
              <a:ext uri="{FF2B5EF4-FFF2-40B4-BE49-F238E27FC236}">
                <a16:creationId xmlns:a16="http://schemas.microsoft.com/office/drawing/2014/main" id="{41CCC9C3-9545-7F6E-ED1C-50FF0E9BD2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8493" y="2384749"/>
            <a:ext cx="4885507" cy="4111849"/>
          </a:xfrm>
          <a:prstGeom prst="rect">
            <a:avLst/>
          </a:prstGeom>
        </p:spPr>
      </p:pic>
    </p:spTree>
    <p:extLst>
      <p:ext uri="{BB962C8B-B14F-4D97-AF65-F5344CB8AC3E}">
        <p14:creationId xmlns:p14="http://schemas.microsoft.com/office/powerpoint/2010/main" val="1487222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5205D-E212-3018-799A-EB26B08F40A4}"/>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5D74525E-F5B5-CDDE-7E19-BED8139A4CD7}"/>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D1627896-6B10-13DA-F27A-1B32E4C7F9C3}"/>
              </a:ext>
            </a:extLst>
          </p:cNvPr>
          <p:cNvSpPr txBox="1">
            <a:spLocks/>
          </p:cNvSpPr>
          <p:nvPr/>
        </p:nvSpPr>
        <p:spPr>
          <a:xfrm>
            <a:off x="559030" y="1707594"/>
            <a:ext cx="3777840" cy="47890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复杂运动轨迹实验</a:t>
            </a:r>
            <a:endParaRPr lang="en-US" altLang="zh-CN" sz="1800" dirty="0"/>
          </a:p>
          <a:p>
            <a:pPr lvl="1">
              <a:buFont typeface="Wingdings" panose="05000000000000000000" pitchFamily="2" charset="2"/>
              <a:buChar char="ü"/>
            </a:pPr>
            <a:r>
              <a:rPr lang="en-US" altLang="zh-CN" sz="1600" dirty="0"/>
              <a:t>X </a:t>
            </a:r>
            <a:r>
              <a:rPr lang="zh-CN" altLang="en-US" sz="1600" dirty="0"/>
              <a:t>平移和对角平移展现出较好的性能，平均改善倍数分别为 </a:t>
            </a:r>
            <a:r>
              <a:rPr lang="en-US" altLang="zh-CN" sz="1600" dirty="0"/>
              <a:t>2.1 </a:t>
            </a:r>
            <a:r>
              <a:rPr lang="zh-CN" altLang="en-US" sz="1600" dirty="0"/>
              <a:t>倍和 </a:t>
            </a:r>
            <a:r>
              <a:rPr lang="en-US" altLang="zh-CN" sz="1600" dirty="0"/>
              <a:t>3.5 </a:t>
            </a:r>
            <a:r>
              <a:rPr lang="zh-CN" altLang="en-US" sz="1600" dirty="0"/>
              <a:t>倍。对角平移由于在 </a:t>
            </a:r>
            <a:r>
              <a:rPr lang="en-US" altLang="zh-CN" sz="1600" dirty="0"/>
              <a:t>x </a:t>
            </a:r>
            <a:r>
              <a:rPr lang="zh-CN" altLang="en-US" sz="1600" dirty="0"/>
              <a:t>和 </a:t>
            </a:r>
            <a:r>
              <a:rPr lang="en-US" altLang="zh-CN" sz="1600" dirty="0"/>
              <a:t>y </a:t>
            </a:r>
            <a:r>
              <a:rPr lang="zh-CN" altLang="en-US" sz="1600" dirty="0"/>
              <a:t>两个方向同时扩展孔径，实现了较大的有效孔径，因此性能提升较为显著。</a:t>
            </a:r>
            <a:endParaRPr lang="en-US" altLang="zh-CN" sz="1600" dirty="0"/>
          </a:p>
          <a:p>
            <a:pPr lvl="1">
              <a:buFont typeface="Wingdings" panose="05000000000000000000" pitchFamily="2" charset="2"/>
              <a:buChar char="ü"/>
            </a:pPr>
            <a:r>
              <a:rPr lang="zh-CN" altLang="en-US" sz="1600" dirty="0"/>
              <a:t>螺旋上升和圆弧平移等复杂运动模式的改善效果较差（</a:t>
            </a:r>
            <a:r>
              <a:rPr lang="en-US" altLang="zh-CN" sz="1600" dirty="0"/>
              <a:t>0.3-0.5 </a:t>
            </a:r>
            <a:r>
              <a:rPr lang="zh-CN" altLang="en-US" sz="1600" dirty="0"/>
              <a:t>倍），主要是因为这些运动模式虽然在 </a:t>
            </a:r>
            <a:r>
              <a:rPr lang="en-US" altLang="zh-CN" sz="1600" dirty="0"/>
              <a:t>3D </a:t>
            </a:r>
            <a:r>
              <a:rPr lang="zh-CN" altLang="en-US" sz="1600" dirty="0"/>
              <a:t>空间提供了多样化的观测角度，但孔径填充不均匀，导致旁瓣抑制能力下降。</a:t>
            </a:r>
            <a:endParaRPr lang="en-US" altLang="zh-CN" dirty="0"/>
          </a:p>
        </p:txBody>
      </p:sp>
      <p:pic>
        <p:nvPicPr>
          <p:cNvPr id="4" name="图片 3">
            <a:extLst>
              <a:ext uri="{FF2B5EF4-FFF2-40B4-BE49-F238E27FC236}">
                <a16:creationId xmlns:a16="http://schemas.microsoft.com/office/drawing/2014/main" id="{B250794C-7C11-4047-D957-7D66CF7A7E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418" y="2801983"/>
            <a:ext cx="4495456" cy="3594684"/>
          </a:xfrm>
          <a:prstGeom prst="rect">
            <a:avLst/>
          </a:prstGeom>
        </p:spPr>
      </p:pic>
    </p:spTree>
    <p:extLst>
      <p:ext uri="{BB962C8B-B14F-4D97-AF65-F5344CB8AC3E}">
        <p14:creationId xmlns:p14="http://schemas.microsoft.com/office/powerpoint/2010/main" val="2536703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A81E9-3232-1005-7009-6E8FD670B1C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97D6279-972C-D4F5-5EEB-282D32A39A0A}"/>
              </a:ext>
            </a:extLst>
          </p:cNvPr>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a:extLst>
              <a:ext uri="{FF2B5EF4-FFF2-40B4-BE49-F238E27FC236}">
                <a16:creationId xmlns:a16="http://schemas.microsoft.com/office/drawing/2014/main" id="{365EE3A5-22F7-1B3A-0A95-C8EDA90F1DE6}"/>
              </a:ext>
            </a:extLst>
          </p:cNvPr>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5" name="文本框 4">
            <a:extLst>
              <a:ext uri="{FF2B5EF4-FFF2-40B4-BE49-F238E27FC236}">
                <a16:creationId xmlns:a16="http://schemas.microsoft.com/office/drawing/2014/main" id="{08E4D23E-6DC4-509D-FCFE-93B7E220165D}"/>
              </a:ext>
            </a:extLst>
          </p:cNvPr>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a:extLst>
              <a:ext uri="{FF2B5EF4-FFF2-40B4-BE49-F238E27FC236}">
                <a16:creationId xmlns:a16="http://schemas.microsoft.com/office/drawing/2014/main" id="{6D73F93F-1C38-C6C7-D2CA-BAB63CD37885}"/>
              </a:ext>
            </a:extLst>
          </p:cNvPr>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38BB0B6-897A-25D9-3BD8-B287600B873B}"/>
              </a:ext>
            </a:extLst>
          </p:cNvPr>
          <p:cNvSpPr txBox="1"/>
          <p:nvPr/>
        </p:nvSpPr>
        <p:spPr>
          <a:xfrm>
            <a:off x="2915073" y="1274734"/>
            <a:ext cx="4387392" cy="369332"/>
          </a:xfrm>
          <a:prstGeom prst="rect">
            <a:avLst/>
          </a:prstGeom>
          <a:noFill/>
        </p:spPr>
        <p:txBody>
          <a:bodyPr wrap="square" rtlCol="0">
            <a:spAutoFit/>
          </a:bodyPr>
          <a:lstStyle/>
          <a:p>
            <a:r>
              <a:rPr lang="zh-CN" altLang="en-US" b="1" dirty="0"/>
              <a:t>研究背景与意义</a:t>
            </a:r>
          </a:p>
        </p:txBody>
      </p:sp>
      <p:sp>
        <p:nvSpPr>
          <p:cNvPr id="13" name="Freeform 10">
            <a:extLst>
              <a:ext uri="{FF2B5EF4-FFF2-40B4-BE49-F238E27FC236}">
                <a16:creationId xmlns:a16="http://schemas.microsoft.com/office/drawing/2014/main" id="{44CC3EE4-F5E7-7C14-35DB-600684D0DED2}"/>
              </a:ext>
            </a:extLst>
          </p:cNvPr>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a:extLst>
              <a:ext uri="{FF2B5EF4-FFF2-40B4-BE49-F238E27FC236}">
                <a16:creationId xmlns:a16="http://schemas.microsoft.com/office/drawing/2014/main" id="{3E0509C5-F54E-655B-D7C7-38B1048C07FE}"/>
              </a:ext>
            </a:extLst>
          </p:cNvPr>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a16="http://schemas.microsoft.com/office/drawing/2014/main" id="{368A8D83-391D-251B-B6AF-1BEB7AF61C35}"/>
              </a:ext>
            </a:extLst>
          </p:cNvPr>
          <p:cNvCxnSpPr>
            <a:stCxn id="13"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Freeform 10">
            <a:extLst>
              <a:ext uri="{FF2B5EF4-FFF2-40B4-BE49-F238E27FC236}">
                <a16:creationId xmlns:a16="http://schemas.microsoft.com/office/drawing/2014/main" id="{5F2F63AF-7EAD-4045-8BCF-CB1779865F01}"/>
              </a:ext>
            </a:extLst>
          </p:cNvPr>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a:extLst>
              <a:ext uri="{FF2B5EF4-FFF2-40B4-BE49-F238E27FC236}">
                <a16:creationId xmlns:a16="http://schemas.microsoft.com/office/drawing/2014/main" id="{6C4DD9B0-655F-1F7F-FCF8-CC8D6F6B4B55}"/>
              </a:ext>
            </a:extLst>
          </p:cNvPr>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a:extLst>
              <a:ext uri="{FF2B5EF4-FFF2-40B4-BE49-F238E27FC236}">
                <a16:creationId xmlns:a16="http://schemas.microsoft.com/office/drawing/2014/main" id="{704F7649-0C31-0785-4611-2B46C903D004}"/>
              </a:ext>
            </a:extLst>
          </p:cNvPr>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Freeform 10">
            <a:extLst>
              <a:ext uri="{FF2B5EF4-FFF2-40B4-BE49-F238E27FC236}">
                <a16:creationId xmlns:a16="http://schemas.microsoft.com/office/drawing/2014/main" id="{57C177F4-D2D8-40EF-8538-4A65ED085D36}"/>
              </a:ext>
            </a:extLst>
          </p:cNvPr>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B5B5B6"/>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a:extLst>
              <a:ext uri="{FF2B5EF4-FFF2-40B4-BE49-F238E27FC236}">
                <a16:creationId xmlns:a16="http://schemas.microsoft.com/office/drawing/2014/main" id="{35764C04-2311-4416-E06F-5C3835AD1AE0}"/>
              </a:ext>
            </a:extLst>
          </p:cNvPr>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a:extLst>
              <a:ext uri="{FF2B5EF4-FFF2-40B4-BE49-F238E27FC236}">
                <a16:creationId xmlns:a16="http://schemas.microsoft.com/office/drawing/2014/main" id="{06D893BD-0879-DBDE-80DF-18415CC96221}"/>
              </a:ext>
            </a:extLst>
          </p:cNvPr>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Freeform 10">
            <a:extLst>
              <a:ext uri="{FF2B5EF4-FFF2-40B4-BE49-F238E27FC236}">
                <a16:creationId xmlns:a16="http://schemas.microsoft.com/office/drawing/2014/main" id="{5C6A26F1-229B-098F-F7BB-D19AEAF6BCB3}"/>
              </a:ext>
            </a:extLst>
          </p:cNvPr>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rgbClr val="CC141E"/>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a:extLst>
              <a:ext uri="{FF2B5EF4-FFF2-40B4-BE49-F238E27FC236}">
                <a16:creationId xmlns:a16="http://schemas.microsoft.com/office/drawing/2014/main" id="{6AC80DED-95ED-C339-3E35-C77C3A4DDB3C}"/>
              </a:ext>
            </a:extLst>
          </p:cNvPr>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a:extLst>
              <a:ext uri="{FF2B5EF4-FFF2-40B4-BE49-F238E27FC236}">
                <a16:creationId xmlns:a16="http://schemas.microsoft.com/office/drawing/2014/main" id="{D785194A-7BC4-B18B-1538-59E62CFD1D09}"/>
              </a:ext>
            </a:extLst>
          </p:cNvPr>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A1044E64-E1CD-927A-615A-2C54651A284D}"/>
              </a:ext>
            </a:extLst>
          </p:cNvPr>
          <p:cNvSpPr txBox="1"/>
          <p:nvPr/>
        </p:nvSpPr>
        <p:spPr>
          <a:xfrm>
            <a:off x="2915073" y="2169232"/>
            <a:ext cx="4672501" cy="369332"/>
          </a:xfrm>
          <a:prstGeom prst="rect">
            <a:avLst/>
          </a:prstGeom>
          <a:noFill/>
        </p:spPr>
        <p:txBody>
          <a:bodyPr wrap="square" rtlCol="0">
            <a:spAutoFit/>
          </a:bodyPr>
          <a:lstStyle/>
          <a:p>
            <a:r>
              <a:rPr lang="zh-CN" altLang="en-US" b="1" dirty="0"/>
              <a:t>无人机雷达平台及关键技术</a:t>
            </a:r>
          </a:p>
        </p:txBody>
      </p:sp>
      <p:sp>
        <p:nvSpPr>
          <p:cNvPr id="29" name="文本框 28">
            <a:extLst>
              <a:ext uri="{FF2B5EF4-FFF2-40B4-BE49-F238E27FC236}">
                <a16:creationId xmlns:a16="http://schemas.microsoft.com/office/drawing/2014/main" id="{54489584-8A2F-C92B-4200-1697B898BDA2}"/>
              </a:ext>
            </a:extLst>
          </p:cNvPr>
          <p:cNvSpPr txBox="1"/>
          <p:nvPr/>
        </p:nvSpPr>
        <p:spPr>
          <a:xfrm>
            <a:off x="2915072" y="3114680"/>
            <a:ext cx="5412499" cy="369332"/>
          </a:xfrm>
          <a:prstGeom prst="rect">
            <a:avLst/>
          </a:prstGeom>
          <a:noFill/>
        </p:spPr>
        <p:txBody>
          <a:bodyPr wrap="square" rtlCol="0">
            <a:spAutoFit/>
          </a:bodyPr>
          <a:lstStyle/>
          <a:p>
            <a:r>
              <a:rPr lang="zh-CN" altLang="en-US" b="1" dirty="0"/>
              <a:t>面向特定轨迹的组合式无人机雷达孔径扩展方法</a:t>
            </a:r>
          </a:p>
        </p:txBody>
      </p:sp>
      <p:sp>
        <p:nvSpPr>
          <p:cNvPr id="30" name="文本框 29">
            <a:extLst>
              <a:ext uri="{FF2B5EF4-FFF2-40B4-BE49-F238E27FC236}">
                <a16:creationId xmlns:a16="http://schemas.microsoft.com/office/drawing/2014/main" id="{DD9D9A3E-CC02-CE65-D811-CE345370BD42}"/>
              </a:ext>
            </a:extLst>
          </p:cNvPr>
          <p:cNvSpPr txBox="1"/>
          <p:nvPr/>
        </p:nvSpPr>
        <p:spPr>
          <a:xfrm>
            <a:off x="2915072" y="4034654"/>
            <a:ext cx="5517002" cy="369332"/>
          </a:xfrm>
          <a:prstGeom prst="rect">
            <a:avLst/>
          </a:prstGeom>
          <a:noFill/>
        </p:spPr>
        <p:txBody>
          <a:bodyPr wrap="square" rtlCol="0">
            <a:spAutoFit/>
          </a:bodyPr>
          <a:lstStyle/>
          <a:p>
            <a:r>
              <a:rPr lang="zh-CN" altLang="en-US" b="1" dirty="0"/>
              <a:t>面向任意轨迹的组合式无人机雷达孔径扩展方法</a:t>
            </a:r>
          </a:p>
        </p:txBody>
      </p:sp>
      <p:sp>
        <p:nvSpPr>
          <p:cNvPr id="31" name="文本框 30">
            <a:extLst>
              <a:ext uri="{FF2B5EF4-FFF2-40B4-BE49-F238E27FC236}">
                <a16:creationId xmlns:a16="http://schemas.microsoft.com/office/drawing/2014/main" id="{ED131610-8963-83CA-D2B1-1BD4FFE33CF3}"/>
              </a:ext>
            </a:extLst>
          </p:cNvPr>
          <p:cNvSpPr txBox="1"/>
          <p:nvPr/>
        </p:nvSpPr>
        <p:spPr>
          <a:xfrm>
            <a:off x="2915073" y="4954628"/>
            <a:ext cx="4387392" cy="369332"/>
          </a:xfrm>
          <a:prstGeom prst="rect">
            <a:avLst/>
          </a:prstGeom>
          <a:noFill/>
        </p:spPr>
        <p:txBody>
          <a:bodyPr wrap="square" rtlCol="0">
            <a:spAutoFit/>
          </a:bodyPr>
          <a:lstStyle/>
          <a:p>
            <a:r>
              <a:rPr lang="zh-CN" altLang="en-US" b="1" dirty="0"/>
              <a:t>工作总结与展望</a:t>
            </a:r>
          </a:p>
        </p:txBody>
      </p:sp>
    </p:spTree>
    <p:extLst>
      <p:ext uri="{BB962C8B-B14F-4D97-AF65-F5344CB8AC3E}">
        <p14:creationId xmlns:p14="http://schemas.microsoft.com/office/powerpoint/2010/main" val="1111749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工作总结</a:t>
            </a:r>
            <a:r>
              <a:rPr lang="en-US" altLang="zh-CN" dirty="0"/>
              <a:t>&amp;</a:t>
            </a:r>
            <a:r>
              <a:rPr lang="zh-CN" altLang="en-US" dirty="0"/>
              <a:t>研究展望</a:t>
            </a:r>
          </a:p>
        </p:txBody>
      </p:sp>
      <p:sp>
        <p:nvSpPr>
          <p:cNvPr id="7" name="内容占位符 1">
            <a:extLst>
              <a:ext uri="{FF2B5EF4-FFF2-40B4-BE49-F238E27FC236}">
                <a16:creationId xmlns:a16="http://schemas.microsoft.com/office/drawing/2014/main" id="{D3AB5EB0-9568-4EB2-B3D7-1C19C76F76F1}"/>
              </a:ext>
            </a:extLst>
          </p:cNvPr>
          <p:cNvSpPr txBox="1">
            <a:spLocks/>
          </p:cNvSpPr>
          <p:nvPr/>
        </p:nvSpPr>
        <p:spPr>
          <a:xfrm>
            <a:off x="328396" y="1676514"/>
            <a:ext cx="8372163" cy="509004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latin typeface="+mn-ea"/>
              </a:rPr>
              <a:t>工作总结：</a:t>
            </a:r>
            <a:endParaRPr lang="en-US" altLang="zh-CN" sz="1800" dirty="0">
              <a:latin typeface="+mn-ea"/>
            </a:endParaRPr>
          </a:p>
          <a:p>
            <a:pPr marL="800100" lvl="1" indent="-342900">
              <a:buFont typeface="+mj-lt"/>
              <a:buAutoNum type="arabicPeriod"/>
            </a:pPr>
            <a:r>
              <a:rPr lang="zh-CN" altLang="en-US" sz="1600" dirty="0">
                <a:latin typeface="+mn-ea"/>
              </a:rPr>
              <a:t>针对组合式无人机雷达运动扩展孔径的问题，</a:t>
            </a:r>
            <a:r>
              <a:rPr lang="zh-CN" altLang="en-US" sz="1600" dirty="0"/>
              <a:t>提出了面向特定轨迹的组合式无人机雷达孔径扩展方法，其中在扩展因子为 </a:t>
            </a:r>
            <a:r>
              <a:rPr lang="en-US" altLang="zh-CN" sz="1600" dirty="0"/>
              <a:t>8 </a:t>
            </a:r>
            <a:r>
              <a:rPr lang="zh-CN" altLang="en-US" sz="1600" dirty="0"/>
              <a:t>的条件下，相比基准配置，在信噪比 </a:t>
            </a:r>
            <a:r>
              <a:rPr lang="en-US" altLang="zh-CN" sz="1600" dirty="0"/>
              <a:t>15 dB </a:t>
            </a:r>
            <a:r>
              <a:rPr lang="zh-CN" altLang="en-US" sz="1600" dirty="0"/>
              <a:t>时实现了约 </a:t>
            </a:r>
            <a:r>
              <a:rPr lang="en-US" altLang="zh-CN" sz="1600" dirty="0"/>
              <a:t>60% </a:t>
            </a:r>
            <a:r>
              <a:rPr lang="zh-CN" altLang="en-US" sz="1600" dirty="0"/>
              <a:t>的误差降低，显著提升了角度分辨率，然而，该方法依赖特定的运动轨迹（如恒定角速度的匀速旋转），仅适用于有限角度范围内的运动场景。</a:t>
            </a:r>
            <a:endParaRPr lang="en-US" altLang="zh-CN" sz="1600" dirty="0"/>
          </a:p>
          <a:p>
            <a:pPr marL="800100" lvl="1" indent="-342900">
              <a:buFont typeface="+mj-lt"/>
              <a:buAutoNum type="arabicPeriod"/>
            </a:pPr>
            <a:r>
              <a:rPr lang="zh-CN" altLang="en-US" sz="1600" dirty="0">
                <a:latin typeface="+mn-ea"/>
              </a:rPr>
              <a:t>针对上述局限性，本文进一步提出了基于时间平滑 </a:t>
            </a:r>
            <a:r>
              <a:rPr lang="en-US" altLang="zh-CN" sz="1600" dirty="0">
                <a:latin typeface="+mn-ea"/>
              </a:rPr>
              <a:t>MUSIC </a:t>
            </a:r>
            <a:r>
              <a:rPr lang="zh-CN" altLang="en-US" sz="1600" dirty="0">
                <a:latin typeface="+mn-ea"/>
              </a:rPr>
              <a:t>的运动阵列 </a:t>
            </a:r>
            <a:r>
              <a:rPr lang="en-US" altLang="zh-CN" sz="1600" dirty="0">
                <a:latin typeface="+mn-ea"/>
              </a:rPr>
              <a:t>DOA </a:t>
            </a:r>
            <a:r>
              <a:rPr lang="zh-CN" altLang="en-US" sz="1600" dirty="0">
                <a:latin typeface="+mn-ea"/>
              </a:rPr>
              <a:t>估计技术。结果表明</a:t>
            </a:r>
            <a:r>
              <a:rPr lang="zh-CN" altLang="en-US" sz="1600" dirty="0"/>
              <a:t>，运动孔径的合成实现了主瓣宽度窄化 </a:t>
            </a:r>
            <a:r>
              <a:rPr lang="en-US" altLang="zh-CN" sz="1600" dirty="0"/>
              <a:t>3-4 </a:t>
            </a:r>
            <a:r>
              <a:rPr lang="zh-CN" altLang="en-US" sz="1600" dirty="0"/>
              <a:t>倍，在低 </a:t>
            </a:r>
            <a:r>
              <a:rPr lang="en-US" altLang="zh-CN" sz="1600" dirty="0"/>
              <a:t>SNR </a:t>
            </a:r>
            <a:r>
              <a:rPr lang="zh-CN" altLang="en-US" sz="1600" dirty="0"/>
              <a:t>环境下（−</a:t>
            </a:r>
            <a:r>
              <a:rPr lang="en-US" altLang="zh-CN" sz="1600" dirty="0"/>
              <a:t>10 dB</a:t>
            </a:r>
            <a:r>
              <a:rPr lang="zh-CN" altLang="en-US" sz="1600" dirty="0"/>
              <a:t>）</a:t>
            </a:r>
            <a:r>
              <a:rPr lang="en-US" altLang="zh-CN" sz="1600" dirty="0"/>
              <a:t>RMSE </a:t>
            </a:r>
            <a:r>
              <a:rPr lang="zh-CN" altLang="en-US" sz="1600" dirty="0"/>
              <a:t>改善 </a:t>
            </a:r>
            <a:r>
              <a:rPr lang="en-US" altLang="zh-CN" sz="1600" dirty="0"/>
              <a:t>4-10 </a:t>
            </a:r>
            <a:r>
              <a:rPr lang="zh-CN" altLang="en-US" sz="1600" dirty="0"/>
              <a:t>倍，在高 </a:t>
            </a:r>
            <a:r>
              <a:rPr lang="en-US" altLang="zh-CN" sz="1600" dirty="0"/>
              <a:t>SNR</a:t>
            </a:r>
            <a:r>
              <a:rPr lang="zh-CN" altLang="en-US" sz="1600" dirty="0"/>
              <a:t>（</a:t>
            </a:r>
            <a:r>
              <a:rPr lang="en-US" altLang="zh-CN" sz="1600" dirty="0"/>
              <a:t>20 dB</a:t>
            </a:r>
            <a:r>
              <a:rPr lang="zh-CN" altLang="en-US" sz="1600" dirty="0"/>
              <a:t>）环境下，面阵精度提升 </a:t>
            </a:r>
            <a:r>
              <a:rPr lang="en-US" altLang="zh-CN" sz="1600" dirty="0"/>
              <a:t>1-2 </a:t>
            </a:r>
            <a:r>
              <a:rPr lang="zh-CN" altLang="en-US" sz="1600" dirty="0"/>
              <a:t>倍。</a:t>
            </a:r>
            <a:endParaRPr lang="en-US" altLang="zh-CN" sz="1600" dirty="0">
              <a:latin typeface="+mn-ea"/>
            </a:endParaRPr>
          </a:p>
          <a:p>
            <a:pPr>
              <a:buFont typeface="Wingdings" panose="05000000000000000000" pitchFamily="2" charset="2"/>
              <a:buChar char="n"/>
            </a:pPr>
            <a:r>
              <a:rPr lang="zh-CN" altLang="en-US" sz="1800" dirty="0">
                <a:latin typeface="+mn-ea"/>
              </a:rPr>
              <a:t>工作展望</a:t>
            </a:r>
            <a:endParaRPr lang="en-US" altLang="zh-CN" sz="1800" dirty="0">
              <a:latin typeface="+mn-ea"/>
            </a:endParaRPr>
          </a:p>
          <a:p>
            <a:pPr lvl="1">
              <a:buFont typeface="Wingdings" panose="05000000000000000000" pitchFamily="2" charset="2"/>
              <a:buChar char="n"/>
            </a:pPr>
            <a:r>
              <a:rPr lang="zh-CN" altLang="en-US" sz="1600" dirty="0"/>
              <a:t>考虑实际工程应用中，硬件在环的相关实验和雷达硬件实测数据的采集分析。</a:t>
            </a:r>
            <a:endParaRPr lang="en-US" altLang="zh-CN" sz="1600" dirty="0"/>
          </a:p>
          <a:p>
            <a:pPr lvl="1">
              <a:buFont typeface="Wingdings" panose="05000000000000000000" pitchFamily="2" charset="2"/>
              <a:buChar char="n"/>
            </a:pPr>
            <a:r>
              <a:rPr lang="zh-CN" altLang="en-US" sz="1600" dirty="0"/>
              <a:t>考虑实际应用中更快的谱搜索，提升实时性。</a:t>
            </a:r>
            <a:endParaRPr lang="en-US" altLang="zh-CN" sz="1600" dirty="0"/>
          </a:p>
          <a:p>
            <a:pPr lvl="1">
              <a:buFont typeface="Wingdings" panose="05000000000000000000" pitchFamily="2" charset="2"/>
              <a:buChar char="n"/>
            </a:pPr>
            <a:r>
              <a:rPr lang="zh-CN" altLang="en-US" sz="1600" dirty="0"/>
              <a:t>考虑在智能交通与车联网方面，配备组合式的</a:t>
            </a:r>
            <a:r>
              <a:rPr lang="en-US" altLang="zh-CN" sz="1600" dirty="0"/>
              <a:t>MIMO</a:t>
            </a:r>
            <a:r>
              <a:rPr lang="zh-CN" altLang="en-US" sz="1600" dirty="0"/>
              <a:t>雷达的车辆可实现对交通参与者（车辆、行人、自行车等）的高精度定位和跟踪。</a:t>
            </a:r>
            <a:endParaRPr lang="en-US" altLang="zh-CN" sz="1600" dirty="0"/>
          </a:p>
          <a:p>
            <a:pPr marL="457200" lvl="1" indent="0">
              <a:buNone/>
            </a:pPr>
            <a:br>
              <a:rPr lang="zh-CN" altLang="en-US" sz="1200" dirty="0"/>
            </a:br>
            <a:br>
              <a:rPr lang="zh-CN" altLang="en-US" sz="400" dirty="0"/>
            </a:br>
            <a:endParaRPr lang="en-US" altLang="zh-CN" sz="1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993721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7180" y="2102546"/>
            <a:ext cx="7802136" cy="923330"/>
          </a:xfrm>
          <a:prstGeom prst="rect">
            <a:avLst/>
          </a:prstGeom>
          <a:noFill/>
        </p:spPr>
        <p:txBody>
          <a:bodyPr wrap="none" rtlCol="0">
            <a:spAutoFit/>
          </a:bodyPr>
          <a:lstStyle/>
          <a:p>
            <a:r>
              <a:rPr lang="zh-CN" altLang="en-US" sz="5400" b="1" dirty="0">
                <a:solidFill>
                  <a:schemeClr val="bg1"/>
                </a:solidFill>
              </a:rPr>
              <a:t>欢迎各位老师批评指正！</a:t>
            </a:r>
          </a:p>
        </p:txBody>
      </p:sp>
    </p:spTree>
    <p:extLst>
      <p:ext uri="{BB962C8B-B14F-4D97-AF65-F5344CB8AC3E}">
        <p14:creationId xmlns:p14="http://schemas.microsoft.com/office/powerpoint/2010/main" val="2429676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42511-DD78-E3D6-23A0-F6289578561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EB2F88DE-3917-5722-B2CC-7A3AA8B45656}"/>
              </a:ext>
            </a:extLst>
          </p:cNvPr>
          <p:cNvSpPr>
            <a:spLocks noGrp="1"/>
          </p:cNvSpPr>
          <p:nvPr>
            <p:ph type="title"/>
          </p:nvPr>
        </p:nvSpPr>
        <p:spPr/>
        <p:txBody>
          <a:bodyPr/>
          <a:lstStyle/>
          <a:p>
            <a:r>
              <a:rPr lang="zh-CN" altLang="en-US" dirty="0"/>
              <a:t>仿真实验与分析</a:t>
            </a:r>
          </a:p>
        </p:txBody>
      </p:sp>
      <p:sp>
        <p:nvSpPr>
          <p:cNvPr id="5" name="内容占位符 1">
            <a:extLst>
              <a:ext uri="{FF2B5EF4-FFF2-40B4-BE49-F238E27FC236}">
                <a16:creationId xmlns:a16="http://schemas.microsoft.com/office/drawing/2014/main" id="{F88FEB97-DC29-C3C7-CEF1-F7C9866494BF}"/>
              </a:ext>
            </a:extLst>
          </p:cNvPr>
          <p:cNvSpPr txBox="1">
            <a:spLocks/>
          </p:cNvSpPr>
          <p:nvPr/>
        </p:nvSpPr>
        <p:spPr>
          <a:xfrm>
            <a:off x="559029" y="1707595"/>
            <a:ext cx="8480467" cy="85925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多阵列多运动模式性能对比</a:t>
            </a:r>
            <a:br>
              <a:rPr lang="zh-CN" altLang="en-US" sz="400" dirty="0"/>
            </a:br>
            <a:endParaRPr lang="en-US" altLang="zh-CN" sz="100" dirty="0">
              <a:latin typeface="华文楷体" panose="02010600040101010101" pitchFamily="2" charset="-122"/>
              <a:ea typeface="华文楷体" panose="02010600040101010101" pitchFamily="2" charset="-122"/>
            </a:endParaRPr>
          </a:p>
        </p:txBody>
      </p:sp>
      <p:pic>
        <p:nvPicPr>
          <p:cNvPr id="7" name="图片 6">
            <a:extLst>
              <a:ext uri="{FF2B5EF4-FFF2-40B4-BE49-F238E27FC236}">
                <a16:creationId xmlns:a16="http://schemas.microsoft.com/office/drawing/2014/main" id="{76AFBF68-FFC4-9F25-2922-A11E85A2D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455" y="-287972"/>
            <a:ext cx="4288545" cy="3334519"/>
          </a:xfrm>
          <a:prstGeom prst="rect">
            <a:avLst/>
          </a:prstGeom>
        </p:spPr>
      </p:pic>
      <p:pic>
        <p:nvPicPr>
          <p:cNvPr id="9" name="图片 8">
            <a:extLst>
              <a:ext uri="{FF2B5EF4-FFF2-40B4-BE49-F238E27FC236}">
                <a16:creationId xmlns:a16="http://schemas.microsoft.com/office/drawing/2014/main" id="{4ADFAC2B-219B-EF52-BB7D-CE4F2F223E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9875" y="40335"/>
            <a:ext cx="4288545" cy="3334519"/>
          </a:xfrm>
          <a:prstGeom prst="rect">
            <a:avLst/>
          </a:prstGeom>
        </p:spPr>
      </p:pic>
      <p:pic>
        <p:nvPicPr>
          <p:cNvPr id="13" name="图片 12">
            <a:extLst>
              <a:ext uri="{FF2B5EF4-FFF2-40B4-BE49-F238E27FC236}">
                <a16:creationId xmlns:a16="http://schemas.microsoft.com/office/drawing/2014/main" id="{76ED36FA-6A9C-6EE4-F29F-E9A39DE38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455" y="693600"/>
            <a:ext cx="4288545" cy="3334519"/>
          </a:xfrm>
          <a:prstGeom prst="rect">
            <a:avLst/>
          </a:prstGeom>
        </p:spPr>
      </p:pic>
      <p:pic>
        <p:nvPicPr>
          <p:cNvPr id="15" name="图片 14">
            <a:extLst>
              <a:ext uri="{FF2B5EF4-FFF2-40B4-BE49-F238E27FC236}">
                <a16:creationId xmlns:a16="http://schemas.microsoft.com/office/drawing/2014/main" id="{7424C5D5-A3F1-3D6A-E9C4-D1CAE18BC3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602" y="1943697"/>
            <a:ext cx="4288545" cy="3334519"/>
          </a:xfrm>
          <a:prstGeom prst="rect">
            <a:avLst/>
          </a:prstGeom>
        </p:spPr>
      </p:pic>
      <p:pic>
        <p:nvPicPr>
          <p:cNvPr id="17" name="图片 16">
            <a:extLst>
              <a:ext uri="{FF2B5EF4-FFF2-40B4-BE49-F238E27FC236}">
                <a16:creationId xmlns:a16="http://schemas.microsoft.com/office/drawing/2014/main" id="{3A041B26-3698-F5EC-203D-29EFAC5D01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8826" y="1379287"/>
            <a:ext cx="4288545" cy="3334519"/>
          </a:xfrm>
          <a:prstGeom prst="rect">
            <a:avLst/>
          </a:prstGeom>
        </p:spPr>
      </p:pic>
      <p:pic>
        <p:nvPicPr>
          <p:cNvPr id="19" name="图片 18">
            <a:extLst>
              <a:ext uri="{FF2B5EF4-FFF2-40B4-BE49-F238E27FC236}">
                <a16:creationId xmlns:a16="http://schemas.microsoft.com/office/drawing/2014/main" id="{99548488-FAEC-B39B-0350-A45F9913FA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598" y="3610957"/>
            <a:ext cx="4288545" cy="3334519"/>
          </a:xfrm>
          <a:prstGeom prst="rect">
            <a:avLst/>
          </a:prstGeom>
        </p:spPr>
      </p:pic>
      <p:pic>
        <p:nvPicPr>
          <p:cNvPr id="21" name="图片 20">
            <a:extLst>
              <a:ext uri="{FF2B5EF4-FFF2-40B4-BE49-F238E27FC236}">
                <a16:creationId xmlns:a16="http://schemas.microsoft.com/office/drawing/2014/main" id="{1E60783D-90BC-26CD-6445-E5B6F4FCD8D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0951" y="3374854"/>
            <a:ext cx="4288545" cy="3334519"/>
          </a:xfrm>
          <a:prstGeom prst="rect">
            <a:avLst/>
          </a:prstGeom>
        </p:spPr>
      </p:pic>
    </p:spTree>
    <p:extLst>
      <p:ext uri="{BB962C8B-B14F-4D97-AF65-F5344CB8AC3E}">
        <p14:creationId xmlns:p14="http://schemas.microsoft.com/office/powerpoint/2010/main" val="2998273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9151E"/>
                </a:solidFill>
                <a:latin typeface="微软雅黑" panose="020B0503020204020204" pitchFamily="34" charset="-122"/>
                <a:ea typeface="微软雅黑" panose="020B0503020204020204" pitchFamily="34" charset="-122"/>
              </a:rPr>
              <a:t>目录 </a:t>
            </a:r>
            <a:r>
              <a:rPr lang="en-US" altLang="zh-CN" dirty="0">
                <a:solidFill>
                  <a:srgbClr val="C9151E"/>
                </a:solidFill>
                <a:latin typeface="微软雅黑" panose="020B0503020204020204" pitchFamily="34" charset="-122"/>
                <a:ea typeface="微软雅黑" panose="020B0503020204020204" pitchFamily="34" charset="-122"/>
              </a:rPr>
              <a:t>Contents</a:t>
            </a:r>
            <a:endParaRPr lang="zh-CN" altLang="en-US" dirty="0">
              <a:solidFill>
                <a:srgbClr val="C9151E"/>
              </a:solidFill>
              <a:latin typeface="微软雅黑" panose="020B0503020204020204" pitchFamily="34" charset="-122"/>
              <a:ea typeface="微软雅黑" panose="020B0503020204020204" pitchFamily="34" charset="-122"/>
            </a:endParaRPr>
          </a:p>
        </p:txBody>
      </p:sp>
      <p:sp>
        <p:nvSpPr>
          <p:cNvPr id="4" name="Freeform 10"/>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solidFill>
              <a:schemeClr val="bg2"/>
            </a:solidFill>
          </a:ln>
        </p:spPr>
        <p:txBody>
          <a:bodyPr vert="horz" wrap="square" lIns="91440" tIns="45720" rIns="91440" bIns="45720" numCol="1" anchor="ctr" anchorCtr="0" compatLnSpc="1">
            <a:noAutofit/>
          </a:bodyPr>
          <a:lstStyle/>
          <a:p>
            <a:pPr algn="ctr"/>
            <a:endParaRPr lang="zh-CN" altLang="en-US" sz="3200" b="1" dirty="0">
              <a:solidFill>
                <a:schemeClr val="bg2"/>
              </a:solidFill>
            </a:endParaRPr>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369332"/>
          </a:xfrm>
          <a:prstGeom prst="rect">
            <a:avLst/>
          </a:prstGeom>
          <a:noFill/>
        </p:spPr>
        <p:txBody>
          <a:bodyPr wrap="square" rtlCol="0">
            <a:spAutoFit/>
          </a:bodyPr>
          <a:lstStyle/>
          <a:p>
            <a:r>
              <a:rPr lang="zh-CN" altLang="en-US" b="1" dirty="0"/>
              <a:t>研究背景与意义</a:t>
            </a:r>
          </a:p>
        </p:txBody>
      </p:sp>
      <p:sp>
        <p:nvSpPr>
          <p:cNvPr id="13" name="Freeform 10"/>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noAutofit/>
          </a:bodyPr>
          <a:lstStyle/>
          <a:p>
            <a:pPr algn="ctr"/>
            <a:endParaRPr lang="zh-CN" altLang="en-US" sz="3200" b="1"/>
          </a:p>
        </p:txBody>
      </p:sp>
      <p:sp>
        <p:nvSpPr>
          <p:cNvPr id="14" name="文本框 13"/>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Freeform 10"/>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Freeform 10"/>
          <p:cNvSpPr/>
          <p:nvPr userDrawn="1"/>
        </p:nvSpPr>
        <p:spPr bwMode="auto">
          <a:xfrm>
            <a:off x="1841535" y="41272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24" name="文本框 23"/>
          <p:cNvSpPr txBox="1"/>
          <p:nvPr userDrawn="1"/>
        </p:nvSpPr>
        <p:spPr>
          <a:xfrm>
            <a:off x="2071646" y="4063469"/>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5" name="直接连接符 24"/>
          <p:cNvCxnSpPr>
            <a:stCxn id="23" idx="6"/>
          </p:cNvCxnSpPr>
          <p:nvPr/>
        </p:nvCxnSpPr>
        <p:spPr>
          <a:xfrm>
            <a:off x="2534033" y="44711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Freeform 10"/>
          <p:cNvSpPr/>
          <p:nvPr userDrawn="1"/>
        </p:nvSpPr>
        <p:spPr bwMode="auto">
          <a:xfrm>
            <a:off x="1841535" y="5047251"/>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noAutofit/>
          </a:bodyPr>
          <a:lstStyle/>
          <a:p>
            <a:pPr algn="ctr"/>
            <a:endParaRPr lang="zh-CN" altLang="en-US" sz="3200" b="1"/>
          </a:p>
        </p:txBody>
      </p:sp>
      <p:sp>
        <p:nvSpPr>
          <p:cNvPr id="34" name="文本框 33"/>
          <p:cNvSpPr txBox="1"/>
          <p:nvPr userDrawn="1"/>
        </p:nvSpPr>
        <p:spPr>
          <a:xfrm>
            <a:off x="2071646" y="4983444"/>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5</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35" name="直接连接符 34"/>
          <p:cNvCxnSpPr>
            <a:stCxn id="33" idx="6"/>
          </p:cNvCxnSpPr>
          <p:nvPr/>
        </p:nvCxnSpPr>
        <p:spPr>
          <a:xfrm>
            <a:off x="2534033" y="5391109"/>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913EEA41-D10A-4913-9283-A6341B67621A}"/>
              </a:ext>
            </a:extLst>
          </p:cNvPr>
          <p:cNvSpPr txBox="1"/>
          <p:nvPr/>
        </p:nvSpPr>
        <p:spPr>
          <a:xfrm>
            <a:off x="2915073" y="2169232"/>
            <a:ext cx="4672501" cy="369332"/>
          </a:xfrm>
          <a:prstGeom prst="rect">
            <a:avLst/>
          </a:prstGeom>
          <a:noFill/>
        </p:spPr>
        <p:txBody>
          <a:bodyPr wrap="square" rtlCol="0">
            <a:spAutoFit/>
          </a:bodyPr>
          <a:lstStyle/>
          <a:p>
            <a:r>
              <a:rPr lang="zh-CN" altLang="en-US" b="1" dirty="0"/>
              <a:t>无人机雷达平台及关键技术</a:t>
            </a:r>
          </a:p>
        </p:txBody>
      </p:sp>
      <p:sp>
        <p:nvSpPr>
          <p:cNvPr id="29" name="文本框 28">
            <a:extLst>
              <a:ext uri="{FF2B5EF4-FFF2-40B4-BE49-F238E27FC236}">
                <a16:creationId xmlns:a16="http://schemas.microsoft.com/office/drawing/2014/main" id="{D0148D96-0694-4C96-8976-F6B01A4E27F9}"/>
              </a:ext>
            </a:extLst>
          </p:cNvPr>
          <p:cNvSpPr txBox="1"/>
          <p:nvPr/>
        </p:nvSpPr>
        <p:spPr>
          <a:xfrm>
            <a:off x="2915072" y="3114680"/>
            <a:ext cx="5413204" cy="369332"/>
          </a:xfrm>
          <a:prstGeom prst="rect">
            <a:avLst/>
          </a:prstGeom>
          <a:noFill/>
        </p:spPr>
        <p:txBody>
          <a:bodyPr wrap="square" rtlCol="0">
            <a:spAutoFit/>
          </a:bodyPr>
          <a:lstStyle/>
          <a:p>
            <a:r>
              <a:rPr lang="zh-CN" altLang="en-US" b="1" dirty="0"/>
              <a:t>面向特定轨迹的组合式无人机雷达孔径扩展方法</a:t>
            </a:r>
          </a:p>
        </p:txBody>
      </p:sp>
      <p:sp>
        <p:nvSpPr>
          <p:cNvPr id="30" name="文本框 29">
            <a:extLst>
              <a:ext uri="{FF2B5EF4-FFF2-40B4-BE49-F238E27FC236}">
                <a16:creationId xmlns:a16="http://schemas.microsoft.com/office/drawing/2014/main" id="{89C8A83A-74AD-47C7-92B1-07937B39D384}"/>
              </a:ext>
            </a:extLst>
          </p:cNvPr>
          <p:cNvSpPr txBox="1"/>
          <p:nvPr/>
        </p:nvSpPr>
        <p:spPr>
          <a:xfrm>
            <a:off x="2915072" y="4034654"/>
            <a:ext cx="5150068" cy="369332"/>
          </a:xfrm>
          <a:prstGeom prst="rect">
            <a:avLst/>
          </a:prstGeom>
          <a:noFill/>
        </p:spPr>
        <p:txBody>
          <a:bodyPr wrap="square" rtlCol="0">
            <a:spAutoFit/>
          </a:bodyPr>
          <a:lstStyle/>
          <a:p>
            <a:r>
              <a:rPr lang="zh-CN" altLang="en-US" b="1" dirty="0"/>
              <a:t>面向任意轨迹的组合式无人机雷达孔径扩展方法</a:t>
            </a:r>
          </a:p>
        </p:txBody>
      </p:sp>
      <p:sp>
        <p:nvSpPr>
          <p:cNvPr id="31" name="文本框 30">
            <a:extLst>
              <a:ext uri="{FF2B5EF4-FFF2-40B4-BE49-F238E27FC236}">
                <a16:creationId xmlns:a16="http://schemas.microsoft.com/office/drawing/2014/main" id="{947A6695-E4E8-46BE-9C0E-B96C98A8F3F7}"/>
              </a:ext>
            </a:extLst>
          </p:cNvPr>
          <p:cNvSpPr txBox="1"/>
          <p:nvPr/>
        </p:nvSpPr>
        <p:spPr>
          <a:xfrm>
            <a:off x="2915073" y="4954628"/>
            <a:ext cx="4387392" cy="369332"/>
          </a:xfrm>
          <a:prstGeom prst="rect">
            <a:avLst/>
          </a:prstGeom>
          <a:noFill/>
        </p:spPr>
        <p:txBody>
          <a:bodyPr wrap="square" rtlCol="0">
            <a:spAutoFit/>
          </a:bodyPr>
          <a:lstStyle/>
          <a:p>
            <a:r>
              <a:rPr lang="zh-CN" altLang="en-US" b="1" dirty="0"/>
              <a:t>工作总结与展望</a:t>
            </a:r>
          </a:p>
        </p:txBody>
      </p:sp>
    </p:spTree>
    <p:extLst>
      <p:ext uri="{BB962C8B-B14F-4D97-AF65-F5344CB8AC3E}">
        <p14:creationId xmlns:p14="http://schemas.microsoft.com/office/powerpoint/2010/main" val="1054383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组合式</a:t>
            </a:r>
            <a:r>
              <a:rPr lang="zh-CN" altLang="en-US" b="1" dirty="0"/>
              <a:t>无人机雷达平台</a:t>
            </a:r>
            <a:endParaRPr lang="zh-CN" altLang="en-US" dirty="0"/>
          </a:p>
        </p:txBody>
      </p:sp>
      <p:pic>
        <p:nvPicPr>
          <p:cNvPr id="4" name="图片 3">
            <a:extLst>
              <a:ext uri="{FF2B5EF4-FFF2-40B4-BE49-F238E27FC236}">
                <a16:creationId xmlns:a16="http://schemas.microsoft.com/office/drawing/2014/main" id="{7064E819-B60A-F4F7-27AD-0DD98F0E83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8248" y="2425954"/>
            <a:ext cx="7563718" cy="4432046"/>
          </a:xfrm>
          <a:prstGeom prst="rect">
            <a:avLst/>
          </a:prstGeom>
        </p:spPr>
      </p:pic>
      <p:sp>
        <p:nvSpPr>
          <p:cNvPr id="10" name="文本框 9">
            <a:extLst>
              <a:ext uri="{FF2B5EF4-FFF2-40B4-BE49-F238E27FC236}">
                <a16:creationId xmlns:a16="http://schemas.microsoft.com/office/drawing/2014/main" id="{A993477E-56F4-4B21-AD7B-D7CB76D1B5C4}"/>
              </a:ext>
            </a:extLst>
          </p:cNvPr>
          <p:cNvSpPr txBox="1"/>
          <p:nvPr/>
        </p:nvSpPr>
        <p:spPr>
          <a:xfrm>
            <a:off x="409324" y="1919590"/>
            <a:ext cx="2794365" cy="1354217"/>
          </a:xfrm>
          <a:prstGeom prst="rect">
            <a:avLst/>
          </a:prstGeom>
          <a:noFill/>
        </p:spPr>
        <p:txBody>
          <a:bodyPr wrap="square" rtlCol="0">
            <a:spAutoFit/>
          </a:bodyPr>
          <a:lstStyle/>
          <a:p>
            <a:pPr marL="342900" indent="-342900">
              <a:buAutoNum type="arabicPeriod"/>
            </a:pPr>
            <a:r>
              <a:rPr lang="zh-CN" altLang="en-US" dirty="0"/>
              <a:t>模块化无人机</a:t>
            </a:r>
            <a:endParaRPr lang="en-US" altLang="zh-CN" dirty="0"/>
          </a:p>
          <a:p>
            <a:pPr marL="342900" indent="-342900">
              <a:buFont typeface="Wingdings" panose="05000000000000000000" pitchFamily="2" charset="2"/>
              <a:buChar char="Ø"/>
            </a:pPr>
            <a:r>
              <a:rPr lang="zh-CN" altLang="en-US" sz="1600" dirty="0"/>
              <a:t>各个无人机分别负责单一功能</a:t>
            </a:r>
            <a:endParaRPr lang="en-US" altLang="zh-CN" sz="1600" dirty="0"/>
          </a:p>
          <a:p>
            <a:pPr marL="342900" indent="-342900">
              <a:buFont typeface="Wingdings" panose="05000000000000000000" pitchFamily="2" charset="2"/>
              <a:buChar char="Ø"/>
            </a:pPr>
            <a:r>
              <a:rPr lang="zh-CN" altLang="en-US" sz="1600" dirty="0"/>
              <a:t>多个雷达无人机拼接一起形成阵列雷达</a:t>
            </a:r>
            <a:endParaRPr lang="en-US" altLang="zh-CN" dirty="0"/>
          </a:p>
        </p:txBody>
      </p:sp>
      <p:sp>
        <p:nvSpPr>
          <p:cNvPr id="5" name="文本框 4">
            <a:extLst>
              <a:ext uri="{FF2B5EF4-FFF2-40B4-BE49-F238E27FC236}">
                <a16:creationId xmlns:a16="http://schemas.microsoft.com/office/drawing/2014/main" id="{B5F74941-FF99-AA85-5B3A-A2C342CADDEA}"/>
              </a:ext>
            </a:extLst>
          </p:cNvPr>
          <p:cNvSpPr txBox="1"/>
          <p:nvPr/>
        </p:nvSpPr>
        <p:spPr>
          <a:xfrm>
            <a:off x="3370708" y="1919590"/>
            <a:ext cx="2794365" cy="2154436"/>
          </a:xfrm>
          <a:prstGeom prst="rect">
            <a:avLst/>
          </a:prstGeom>
          <a:noFill/>
        </p:spPr>
        <p:txBody>
          <a:bodyPr wrap="square" rtlCol="0">
            <a:spAutoFit/>
          </a:bodyPr>
          <a:lstStyle/>
          <a:p>
            <a:pPr marL="342900" indent="-342900">
              <a:buFont typeface="+mj-lt"/>
              <a:buAutoNum type="arabicPeriod" startAt="2"/>
            </a:pPr>
            <a:r>
              <a:rPr lang="zh-CN" altLang="en-US" dirty="0"/>
              <a:t>组合式无人机平台</a:t>
            </a:r>
            <a:endParaRPr lang="en-US" altLang="zh-CN" dirty="0"/>
          </a:p>
          <a:p>
            <a:endParaRPr lang="en-US" altLang="zh-CN" dirty="0"/>
          </a:p>
          <a:p>
            <a:pPr marL="342900" indent="-342900">
              <a:buFont typeface="Wingdings" panose="05000000000000000000" pitchFamily="2" charset="2"/>
              <a:buChar char="Ø"/>
            </a:pPr>
            <a:r>
              <a:rPr lang="zh-CN" altLang="en-US" sz="1600" dirty="0"/>
              <a:t>由多个模块化无人机组装作为平台</a:t>
            </a:r>
            <a:endParaRPr lang="en-US" altLang="zh-CN" sz="1600" dirty="0"/>
          </a:p>
          <a:p>
            <a:pPr marL="342900" indent="-342900">
              <a:buFont typeface="Wingdings" panose="05000000000000000000" pitchFamily="2" charset="2"/>
              <a:buChar char="Ø"/>
            </a:pPr>
            <a:r>
              <a:rPr lang="zh-CN" altLang="en-US" sz="1600" dirty="0"/>
              <a:t>可组合式设计能够自由控制雷达阵列形状以及资源（电量）分配</a:t>
            </a:r>
            <a:endParaRPr lang="en-US" altLang="zh-CN" sz="1600" dirty="0"/>
          </a:p>
          <a:p>
            <a:endParaRPr lang="en-US" altLang="zh-CN" dirty="0"/>
          </a:p>
        </p:txBody>
      </p:sp>
    </p:spTree>
    <p:extLst>
      <p:ext uri="{BB962C8B-B14F-4D97-AF65-F5344CB8AC3E}">
        <p14:creationId xmlns:p14="http://schemas.microsoft.com/office/powerpoint/2010/main" val="1352261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组合式无人机飞行控制技术</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2068513"/>
            <a:ext cx="3227388" cy="4383087"/>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p:txBody>
      </p:sp>
      <p:sp>
        <p:nvSpPr>
          <p:cNvPr id="7" name="内容占位符 1">
            <a:extLst>
              <a:ext uri="{FF2B5EF4-FFF2-40B4-BE49-F238E27FC236}">
                <a16:creationId xmlns:a16="http://schemas.microsoft.com/office/drawing/2014/main" id="{B8950EE7-1C27-4685-93F8-E3FD112439B7}"/>
              </a:ext>
            </a:extLst>
          </p:cNvPr>
          <p:cNvSpPr txBox="1">
            <a:spLocks/>
          </p:cNvSpPr>
          <p:nvPr/>
        </p:nvSpPr>
        <p:spPr>
          <a:xfrm>
            <a:off x="289455" y="1850494"/>
            <a:ext cx="4027286" cy="306179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模块化无人机组合飞行</a:t>
            </a:r>
            <a:endParaRPr lang="en-US" altLang="zh-CN" sz="1800" dirty="0"/>
          </a:p>
          <a:p>
            <a:pPr lvl="1">
              <a:buFont typeface="Wingdings" panose="05000000000000000000" pitchFamily="2" charset="2"/>
              <a:buChar char="ü"/>
            </a:pPr>
            <a:r>
              <a:rPr lang="zh-CN" altLang="en-US" sz="1600" kern="100" dirty="0">
                <a:ea typeface="华文楷体" panose="02010600040101010101" pitchFamily="2" charset="-122"/>
                <a:cs typeface="Times New Roman" panose="02020603050405020304" pitchFamily="18" charset="0"/>
              </a:rPr>
              <a:t>支持多种不同拼接方式无人机飞行</a:t>
            </a:r>
            <a:endParaRPr lang="en-US" altLang="zh-CN" sz="1600" kern="100" dirty="0">
              <a:effectLst/>
              <a:ea typeface="华文楷体" panose="02010600040101010101" pitchFamily="2" charset="-122"/>
              <a:cs typeface="Times New Roman" panose="02020603050405020304" pitchFamily="18" charset="0"/>
            </a:endParaRPr>
          </a:p>
          <a:p>
            <a:pPr lvl="1">
              <a:buFont typeface="Wingdings" panose="05000000000000000000" pitchFamily="2" charset="2"/>
              <a:buChar char="ü"/>
            </a:pPr>
            <a:endParaRPr lang="en-US" altLang="zh-CN" sz="1600" kern="100" dirty="0">
              <a:ea typeface="华文楷体" panose="02010600040101010101" pitchFamily="2" charset="-122"/>
              <a:cs typeface="Times New Roman" panose="02020603050405020304" pitchFamily="18" charset="0"/>
            </a:endParaRPr>
          </a:p>
          <a:p>
            <a:pPr lvl="1">
              <a:buFont typeface="Wingdings" panose="05000000000000000000" pitchFamily="2" charset="2"/>
              <a:buChar char="ü"/>
            </a:pPr>
            <a:r>
              <a:rPr lang="zh-CN" altLang="en-US" sz="1600" kern="100" dirty="0">
                <a:ea typeface="华文楷体" panose="02010600040101010101" pitchFamily="2" charset="-122"/>
                <a:cs typeface="Times New Roman" panose="02020603050405020304" pitchFamily="18" charset="0"/>
              </a:rPr>
              <a:t>模块化控制，哨兵机制，高容错</a:t>
            </a:r>
            <a:endParaRPr lang="en-US" altLang="zh-CN" sz="1600" kern="100" dirty="0">
              <a:ea typeface="华文楷体" panose="02010600040101010101" pitchFamily="2" charset="-122"/>
              <a:cs typeface="Times New Roman" panose="02020603050405020304" pitchFamily="18" charset="0"/>
            </a:endParaRPr>
          </a:p>
          <a:p>
            <a:pPr lvl="1">
              <a:buFont typeface="Wingdings" panose="05000000000000000000" pitchFamily="2" charset="2"/>
              <a:buChar char="ü"/>
            </a:pPr>
            <a:endParaRPr lang="en-US" altLang="zh-CN" sz="1600" kern="100" dirty="0">
              <a:ea typeface="华文楷体" panose="02010600040101010101" pitchFamily="2" charset="-122"/>
              <a:cs typeface="Times New Roman" panose="02020603050405020304" pitchFamily="18" charset="0"/>
            </a:endParaRPr>
          </a:p>
          <a:p>
            <a:pPr lvl="1">
              <a:buFont typeface="Wingdings" panose="05000000000000000000" pitchFamily="2" charset="2"/>
              <a:buChar char="ü"/>
            </a:pPr>
            <a:r>
              <a:rPr lang="zh-CN" altLang="en-US" sz="1600" kern="100" dirty="0">
                <a:ea typeface="华文楷体" panose="02010600040101010101" pitchFamily="2" charset="-122"/>
                <a:cs typeface="Times New Roman" panose="02020603050405020304" pitchFamily="18" charset="0"/>
              </a:rPr>
              <a:t>多飞行模式灵活切换</a:t>
            </a:r>
            <a:endParaRPr lang="en-US" altLang="zh-CN" sz="1600" kern="100" dirty="0">
              <a:ea typeface="华文楷体" panose="02010600040101010101" pitchFamily="2" charset="-122"/>
              <a:cs typeface="Times New Roman" panose="02020603050405020304" pitchFamily="18" charset="0"/>
            </a:endParaRPr>
          </a:p>
          <a:p>
            <a:pPr lvl="1">
              <a:buFont typeface="Wingdings" panose="05000000000000000000" pitchFamily="2" charset="2"/>
              <a:buChar char="ü"/>
            </a:pPr>
            <a:endParaRPr lang="en-US" altLang="zh-CN" sz="1600" kern="100" dirty="0">
              <a:ea typeface="华文楷体" panose="02010600040101010101" pitchFamily="2" charset="-122"/>
              <a:cs typeface="Times New Roman" panose="02020603050405020304" pitchFamily="18" charset="0"/>
            </a:endParaRPr>
          </a:p>
          <a:p>
            <a:pPr lvl="1">
              <a:buFont typeface="Wingdings" panose="05000000000000000000" pitchFamily="2" charset="2"/>
              <a:buChar char="ü"/>
            </a:pPr>
            <a:endParaRPr lang="en-US" altLang="zh-CN" sz="1600" kern="100" dirty="0">
              <a:ea typeface="华文楷体" panose="02010600040101010101" pitchFamily="2" charset="-122"/>
              <a:cs typeface="Times New Roman" panose="02020603050405020304" pitchFamily="18" charset="0"/>
            </a:endParaRPr>
          </a:p>
          <a:p>
            <a:pPr lvl="1">
              <a:buFont typeface="Wingdings" panose="05000000000000000000" pitchFamily="2" charset="2"/>
              <a:buChar char="ü"/>
            </a:pPr>
            <a:endParaRPr lang="en-US" altLang="zh-CN" sz="1600" dirty="0"/>
          </a:p>
          <a:p>
            <a:pPr lvl="1">
              <a:buFont typeface="Wingdings" panose="05000000000000000000" pitchFamily="2" charset="2"/>
              <a:buChar char="ü"/>
            </a:pPr>
            <a:endParaRPr lang="en-US" altLang="zh-CN" sz="1600" dirty="0"/>
          </a:p>
        </p:txBody>
      </p:sp>
      <p:sp>
        <p:nvSpPr>
          <p:cNvPr id="4" name="文本框 3">
            <a:extLst>
              <a:ext uri="{FF2B5EF4-FFF2-40B4-BE49-F238E27FC236}">
                <a16:creationId xmlns:a16="http://schemas.microsoft.com/office/drawing/2014/main" id="{1EC2C2C8-DD34-B94E-368F-1BCA6C94923D}"/>
              </a:ext>
            </a:extLst>
          </p:cNvPr>
          <p:cNvSpPr txBox="1"/>
          <p:nvPr/>
        </p:nvSpPr>
        <p:spPr>
          <a:xfrm>
            <a:off x="4517707" y="3356355"/>
            <a:ext cx="1790701" cy="369332"/>
          </a:xfrm>
          <a:prstGeom prst="rect">
            <a:avLst/>
          </a:prstGeom>
          <a:noFill/>
        </p:spPr>
        <p:txBody>
          <a:bodyPr wrap="square">
            <a:spAutoFit/>
          </a:bodyPr>
          <a:lstStyle/>
          <a:p>
            <a:pPr algn="ctr"/>
            <a:r>
              <a:rPr lang="en-US" altLang="zh-CN" b="1" dirty="0">
                <a:solidFill>
                  <a:srgbClr val="133984"/>
                </a:solidFill>
                <a:latin typeface="+mn-ea"/>
                <a:ea typeface="+mn-ea"/>
              </a:rPr>
              <a:t>4+4 L</a:t>
            </a:r>
            <a:r>
              <a:rPr lang="zh-CN" altLang="en-US" b="1" dirty="0">
                <a:solidFill>
                  <a:srgbClr val="133984"/>
                </a:solidFill>
                <a:latin typeface="+mn-ea"/>
                <a:ea typeface="+mn-ea"/>
              </a:rPr>
              <a:t>型组合体</a:t>
            </a:r>
          </a:p>
        </p:txBody>
      </p:sp>
      <p:sp>
        <p:nvSpPr>
          <p:cNvPr id="8" name="文本框 7">
            <a:extLst>
              <a:ext uri="{FF2B5EF4-FFF2-40B4-BE49-F238E27FC236}">
                <a16:creationId xmlns:a16="http://schemas.microsoft.com/office/drawing/2014/main" id="{6C51C6BB-F48A-63D8-16B7-9829B6EBAF07}"/>
              </a:ext>
            </a:extLst>
          </p:cNvPr>
          <p:cNvSpPr txBox="1"/>
          <p:nvPr/>
        </p:nvSpPr>
        <p:spPr>
          <a:xfrm>
            <a:off x="4517706" y="5802445"/>
            <a:ext cx="1790701" cy="369332"/>
          </a:xfrm>
          <a:prstGeom prst="rect">
            <a:avLst/>
          </a:prstGeom>
          <a:noFill/>
        </p:spPr>
        <p:txBody>
          <a:bodyPr wrap="square">
            <a:spAutoFit/>
          </a:bodyPr>
          <a:lstStyle/>
          <a:p>
            <a:pPr algn="ctr"/>
            <a:r>
              <a:rPr lang="en-US" altLang="zh-CN" b="1" dirty="0">
                <a:solidFill>
                  <a:srgbClr val="133984"/>
                </a:solidFill>
                <a:latin typeface="+mn-ea"/>
                <a:ea typeface="+mn-ea"/>
              </a:rPr>
              <a:t>3</a:t>
            </a:r>
            <a:r>
              <a:rPr lang="en-US" altLang="zh-CN" b="1" dirty="0">
                <a:solidFill>
                  <a:srgbClr val="133984"/>
                </a:solidFill>
                <a:latin typeface="+mn-ea"/>
              </a:rPr>
              <a:t>+4</a:t>
            </a:r>
            <a:r>
              <a:rPr lang="en-US" altLang="zh-CN" b="1" dirty="0">
                <a:solidFill>
                  <a:srgbClr val="133984"/>
                </a:solidFill>
                <a:latin typeface="+mn-ea"/>
                <a:ea typeface="+mn-ea"/>
              </a:rPr>
              <a:t>T</a:t>
            </a:r>
            <a:r>
              <a:rPr lang="zh-CN" altLang="en-US" b="1" dirty="0">
                <a:solidFill>
                  <a:srgbClr val="133984"/>
                </a:solidFill>
                <a:latin typeface="+mn-ea"/>
                <a:ea typeface="+mn-ea"/>
              </a:rPr>
              <a:t>型组合体</a:t>
            </a:r>
          </a:p>
        </p:txBody>
      </p:sp>
      <p:sp>
        <p:nvSpPr>
          <p:cNvPr id="9" name="文本框 8">
            <a:extLst>
              <a:ext uri="{FF2B5EF4-FFF2-40B4-BE49-F238E27FC236}">
                <a16:creationId xmlns:a16="http://schemas.microsoft.com/office/drawing/2014/main" id="{BEA030A7-A1BA-08C0-BC1D-02770F6797E9}"/>
              </a:ext>
            </a:extLst>
          </p:cNvPr>
          <p:cNvSpPr txBox="1"/>
          <p:nvPr/>
        </p:nvSpPr>
        <p:spPr>
          <a:xfrm>
            <a:off x="6929483" y="5809188"/>
            <a:ext cx="2306099" cy="369332"/>
          </a:xfrm>
          <a:prstGeom prst="rect">
            <a:avLst/>
          </a:prstGeom>
          <a:noFill/>
        </p:spPr>
        <p:txBody>
          <a:bodyPr wrap="square">
            <a:spAutoFit/>
          </a:bodyPr>
          <a:lstStyle/>
          <a:p>
            <a:pPr algn="ctr"/>
            <a:r>
              <a:rPr lang="en-US" altLang="zh-CN" b="1" dirty="0">
                <a:solidFill>
                  <a:srgbClr val="133984"/>
                </a:solidFill>
                <a:latin typeface="+mn-ea"/>
                <a:ea typeface="+mn-ea"/>
              </a:rPr>
              <a:t>5</a:t>
            </a:r>
            <a:r>
              <a:rPr lang="zh-CN" altLang="en-US" b="1" dirty="0">
                <a:solidFill>
                  <a:srgbClr val="133984"/>
                </a:solidFill>
                <a:latin typeface="+mn-ea"/>
                <a:ea typeface="+mn-ea"/>
              </a:rPr>
              <a:t>元十字型组合体</a:t>
            </a:r>
          </a:p>
        </p:txBody>
      </p:sp>
      <p:sp>
        <p:nvSpPr>
          <p:cNvPr id="10" name="文本框 9">
            <a:extLst>
              <a:ext uri="{FF2B5EF4-FFF2-40B4-BE49-F238E27FC236}">
                <a16:creationId xmlns:a16="http://schemas.microsoft.com/office/drawing/2014/main" id="{BDD8BA00-8214-B22E-16F7-5191299DDEEB}"/>
              </a:ext>
            </a:extLst>
          </p:cNvPr>
          <p:cNvSpPr txBox="1"/>
          <p:nvPr/>
        </p:nvSpPr>
        <p:spPr>
          <a:xfrm>
            <a:off x="7187183" y="3362079"/>
            <a:ext cx="1790701" cy="369332"/>
          </a:xfrm>
          <a:prstGeom prst="rect">
            <a:avLst/>
          </a:prstGeom>
          <a:noFill/>
        </p:spPr>
        <p:txBody>
          <a:bodyPr wrap="square">
            <a:spAutoFit/>
          </a:bodyPr>
          <a:lstStyle/>
          <a:p>
            <a:pPr algn="ctr"/>
            <a:r>
              <a:rPr lang="en-US" altLang="zh-CN" b="1" dirty="0">
                <a:solidFill>
                  <a:srgbClr val="133984"/>
                </a:solidFill>
                <a:latin typeface="+mn-ea"/>
                <a:ea typeface="+mn-ea"/>
              </a:rPr>
              <a:t>4</a:t>
            </a:r>
            <a:r>
              <a:rPr lang="zh-CN" altLang="en-US" b="1" dirty="0">
                <a:solidFill>
                  <a:srgbClr val="133984"/>
                </a:solidFill>
                <a:latin typeface="+mn-ea"/>
                <a:ea typeface="+mn-ea"/>
              </a:rPr>
              <a:t>*</a:t>
            </a:r>
            <a:r>
              <a:rPr lang="en-US" altLang="zh-CN" b="1" dirty="0">
                <a:solidFill>
                  <a:srgbClr val="133984"/>
                </a:solidFill>
                <a:latin typeface="+mn-ea"/>
                <a:ea typeface="+mn-ea"/>
              </a:rPr>
              <a:t>4</a:t>
            </a:r>
            <a:r>
              <a:rPr lang="zh-CN" altLang="en-US" b="1" dirty="0">
                <a:solidFill>
                  <a:srgbClr val="133984"/>
                </a:solidFill>
                <a:latin typeface="+mn-ea"/>
                <a:ea typeface="+mn-ea"/>
              </a:rPr>
              <a:t>面型组合体</a:t>
            </a:r>
          </a:p>
        </p:txBody>
      </p:sp>
      <p:pic>
        <p:nvPicPr>
          <p:cNvPr id="16" name="图片 15">
            <a:extLst>
              <a:ext uri="{FF2B5EF4-FFF2-40B4-BE49-F238E27FC236}">
                <a16:creationId xmlns:a16="http://schemas.microsoft.com/office/drawing/2014/main" id="{CD1F35B8-1D58-1C46-D5F3-45DCD772F40F}"/>
              </a:ext>
            </a:extLst>
          </p:cNvPr>
          <p:cNvPicPr>
            <a:picLocks noChangeAspect="1"/>
          </p:cNvPicPr>
          <p:nvPr/>
        </p:nvPicPr>
        <p:blipFill rotWithShape="1">
          <a:blip r:embed="rId2">
            <a:extLst>
              <a:ext uri="{28A0092B-C50C-407E-A947-70E740481C1C}">
                <a14:useLocalDpi xmlns:a14="http://schemas.microsoft.com/office/drawing/2010/main" val="0"/>
              </a:ext>
            </a:extLst>
          </a:blip>
          <a:srcRect l="16377" t="-4" r="12779" b="317"/>
          <a:stretch/>
        </p:blipFill>
        <p:spPr>
          <a:xfrm>
            <a:off x="6957823" y="1628670"/>
            <a:ext cx="2093698" cy="1656639"/>
          </a:xfrm>
          <a:prstGeom prst="rect">
            <a:avLst/>
          </a:prstGeom>
        </p:spPr>
      </p:pic>
      <p:pic>
        <p:nvPicPr>
          <p:cNvPr id="23" name="图片 22">
            <a:extLst>
              <a:ext uri="{FF2B5EF4-FFF2-40B4-BE49-F238E27FC236}">
                <a16:creationId xmlns:a16="http://schemas.microsoft.com/office/drawing/2014/main" id="{7D8FB850-78B9-CBE7-8AB0-3EB0A3D66DA2}"/>
              </a:ext>
            </a:extLst>
          </p:cNvPr>
          <p:cNvPicPr>
            <a:picLocks noChangeAspect="1"/>
          </p:cNvPicPr>
          <p:nvPr/>
        </p:nvPicPr>
        <p:blipFill rotWithShape="1">
          <a:blip r:embed="rId3">
            <a:extLst>
              <a:ext uri="{28A0092B-C50C-407E-A947-70E740481C1C}">
                <a14:useLocalDpi xmlns:a14="http://schemas.microsoft.com/office/drawing/2010/main" val="0"/>
              </a:ext>
            </a:extLst>
          </a:blip>
          <a:srcRect l="13066" t="1" r="12508" b="912"/>
          <a:stretch/>
        </p:blipFill>
        <p:spPr>
          <a:xfrm>
            <a:off x="6838701" y="3903595"/>
            <a:ext cx="2212820" cy="1656639"/>
          </a:xfrm>
          <a:prstGeom prst="rect">
            <a:avLst/>
          </a:prstGeom>
        </p:spPr>
      </p:pic>
      <p:pic>
        <p:nvPicPr>
          <p:cNvPr id="24" name="图片 23">
            <a:extLst>
              <a:ext uri="{FF2B5EF4-FFF2-40B4-BE49-F238E27FC236}">
                <a16:creationId xmlns:a16="http://schemas.microsoft.com/office/drawing/2014/main" id="{9E95A1AB-B667-405F-C14C-8CBF76F68AB8}"/>
              </a:ext>
            </a:extLst>
          </p:cNvPr>
          <p:cNvPicPr>
            <a:picLocks noChangeAspect="1"/>
          </p:cNvPicPr>
          <p:nvPr/>
        </p:nvPicPr>
        <p:blipFill rotWithShape="1">
          <a:blip r:embed="rId4">
            <a:extLst>
              <a:ext uri="{28A0092B-C50C-407E-A947-70E740481C1C}">
                <a14:useLocalDpi xmlns:a14="http://schemas.microsoft.com/office/drawing/2010/main" val="0"/>
              </a:ext>
            </a:extLst>
          </a:blip>
          <a:srcRect l="12804" r="12771"/>
          <a:stretch/>
        </p:blipFill>
        <p:spPr>
          <a:xfrm>
            <a:off x="4316743" y="1724753"/>
            <a:ext cx="2192631" cy="1656639"/>
          </a:xfrm>
          <a:prstGeom prst="rect">
            <a:avLst/>
          </a:prstGeom>
        </p:spPr>
      </p:pic>
      <p:pic>
        <p:nvPicPr>
          <p:cNvPr id="25" name="图片 24">
            <a:extLst>
              <a:ext uri="{FF2B5EF4-FFF2-40B4-BE49-F238E27FC236}">
                <a16:creationId xmlns:a16="http://schemas.microsoft.com/office/drawing/2014/main" id="{84C5FDFE-E575-0C3D-FE4E-8DF3E414C876}"/>
              </a:ext>
            </a:extLst>
          </p:cNvPr>
          <p:cNvPicPr>
            <a:picLocks noChangeAspect="1"/>
          </p:cNvPicPr>
          <p:nvPr/>
        </p:nvPicPr>
        <p:blipFill rotWithShape="1">
          <a:blip r:embed="rId5">
            <a:extLst>
              <a:ext uri="{28A0092B-C50C-407E-A947-70E740481C1C}">
                <a14:useLocalDpi xmlns:a14="http://schemas.microsoft.com/office/drawing/2010/main" val="0"/>
              </a:ext>
            </a:extLst>
          </a:blip>
          <a:srcRect l="13011" r="13011" b="-1974"/>
          <a:stretch/>
        </p:blipFill>
        <p:spPr>
          <a:xfrm>
            <a:off x="4048318" y="3903595"/>
            <a:ext cx="2465296" cy="1910922"/>
          </a:xfrm>
          <a:prstGeom prst="rect">
            <a:avLst/>
          </a:prstGeom>
        </p:spPr>
      </p:pic>
    </p:spTree>
    <p:extLst>
      <p:ext uri="{BB962C8B-B14F-4D97-AF65-F5344CB8AC3E}">
        <p14:creationId xmlns:p14="http://schemas.microsoft.com/office/powerpoint/2010/main" val="4081323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B272AA-4640-44B6-A781-D943893C6016}"/>
              </a:ext>
            </a:extLst>
          </p:cNvPr>
          <p:cNvSpPr>
            <a:spLocks noGrp="1"/>
          </p:cNvSpPr>
          <p:nvPr>
            <p:ph type="title"/>
          </p:nvPr>
        </p:nvSpPr>
        <p:spPr/>
        <p:txBody>
          <a:bodyPr/>
          <a:lstStyle/>
          <a:p>
            <a:r>
              <a:rPr lang="zh-CN" altLang="en-US" dirty="0"/>
              <a:t>组合式无人机飞行控制技术</a:t>
            </a:r>
          </a:p>
        </p:txBody>
      </p:sp>
      <p:sp>
        <p:nvSpPr>
          <p:cNvPr id="2" name="内容占位符 1">
            <a:extLst>
              <a:ext uri="{FF2B5EF4-FFF2-40B4-BE49-F238E27FC236}">
                <a16:creationId xmlns:a16="http://schemas.microsoft.com/office/drawing/2014/main" id="{FD764256-9DBB-4DFB-B122-C4496C071EC4}"/>
              </a:ext>
            </a:extLst>
          </p:cNvPr>
          <p:cNvSpPr>
            <a:spLocks noGrp="1"/>
          </p:cNvSpPr>
          <p:nvPr>
            <p:ph sz="quarter" idx="4294967295"/>
          </p:nvPr>
        </p:nvSpPr>
        <p:spPr>
          <a:xfrm>
            <a:off x="0" y="1784350"/>
            <a:ext cx="3370263" cy="4843463"/>
          </a:xfrm>
        </p:spPr>
        <p:txBody>
          <a:bodyPr>
            <a:normAutofit/>
          </a:bodyPr>
          <a:lstStyle/>
          <a:p>
            <a:pPr marL="0" indent="0">
              <a:buNone/>
            </a:pPr>
            <a:endParaRPr lang="en-US" altLang="zh-CN" sz="100" dirty="0">
              <a:latin typeface="华文楷体" panose="02010600040101010101" pitchFamily="2" charset="-122"/>
              <a:ea typeface="华文楷体" panose="02010600040101010101" pitchFamily="2" charset="-122"/>
            </a:endParaRPr>
          </a:p>
          <a:p>
            <a:pPr lvl="1">
              <a:buFont typeface="Wingdings" panose="05000000000000000000" pitchFamily="2" charset="2"/>
              <a:buChar char="ü"/>
            </a:pPr>
            <a:endParaRPr lang="en-US" altLang="zh-CN" sz="100" dirty="0">
              <a:latin typeface="华文楷体" panose="02010600040101010101" pitchFamily="2" charset="-122"/>
              <a:ea typeface="华文楷体" panose="02010600040101010101" pitchFamily="2" charset="-122"/>
            </a:endParaRPr>
          </a:p>
        </p:txBody>
      </p:sp>
      <p:sp>
        <p:nvSpPr>
          <p:cNvPr id="7" name="内容占位符 1">
            <a:extLst>
              <a:ext uri="{FF2B5EF4-FFF2-40B4-BE49-F238E27FC236}">
                <a16:creationId xmlns:a16="http://schemas.microsoft.com/office/drawing/2014/main" id="{B8950EE7-1C27-4685-93F8-E3FD112439B7}"/>
              </a:ext>
            </a:extLst>
          </p:cNvPr>
          <p:cNvSpPr txBox="1">
            <a:spLocks/>
          </p:cNvSpPr>
          <p:nvPr/>
        </p:nvSpPr>
        <p:spPr>
          <a:xfrm>
            <a:off x="644227" y="2127114"/>
            <a:ext cx="2792879" cy="33522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sz="1800" dirty="0"/>
              <a:t>空中可组合和分离技术</a:t>
            </a:r>
            <a:endParaRPr lang="en-US" altLang="zh-CN" sz="1800" dirty="0"/>
          </a:p>
          <a:p>
            <a:pPr lvl="1">
              <a:buFont typeface="Wingdings" panose="05000000000000000000" pitchFamily="2" charset="2"/>
              <a:buChar char="ü"/>
            </a:pPr>
            <a:r>
              <a:rPr lang="zh-CN" altLang="en-US" sz="1600" kern="100" dirty="0">
                <a:effectLst/>
                <a:latin typeface="华文楷体" panose="02010600040101010101" pitchFamily="2" charset="-122"/>
                <a:ea typeface="华文楷体" panose="02010600040101010101" pitchFamily="2" charset="-122"/>
                <a:cs typeface="Times New Roman" panose="02020603050405020304" pitchFamily="18" charset="0"/>
              </a:rPr>
              <a:t>空中组合能力</a:t>
            </a:r>
            <a:endParaRPr lang="en-US" altLang="zh-CN" sz="16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lvl="1">
              <a:buFont typeface="Wingdings" panose="05000000000000000000" pitchFamily="2" charset="2"/>
              <a:buChar char="ü"/>
            </a:pPr>
            <a:endParaRPr lang="en-US" altLang="zh-CN" sz="16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lvl="1">
              <a:buFont typeface="Wingdings" panose="05000000000000000000" pitchFamily="2" charset="2"/>
              <a:buChar char="ü"/>
            </a:pPr>
            <a:r>
              <a:rPr lang="zh-CN" altLang="en-US" sz="1600" kern="100" dirty="0">
                <a:latin typeface="华文楷体" panose="02010600040101010101" pitchFamily="2" charset="-122"/>
                <a:ea typeface="华文楷体" panose="02010600040101010101" pitchFamily="2" charset="-122"/>
                <a:cs typeface="Times New Roman" panose="02020603050405020304" pitchFamily="18" charset="0"/>
              </a:rPr>
              <a:t>可空中换电</a:t>
            </a:r>
            <a:endParaRPr lang="en-US" altLang="zh-CN" sz="16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lvl="1">
              <a:buFont typeface="Wingdings" panose="05000000000000000000" pitchFamily="2" charset="2"/>
              <a:buChar char="ü"/>
            </a:pPr>
            <a:endParaRPr lang="en-US" altLang="zh-CN" sz="16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lvl="1">
              <a:buFont typeface="Wingdings" panose="05000000000000000000" pitchFamily="2" charset="2"/>
              <a:buChar char="ü"/>
            </a:pPr>
            <a:r>
              <a:rPr lang="zh-CN" altLang="en-US" sz="1600" kern="100" dirty="0">
                <a:latin typeface="华文楷体" panose="02010600040101010101" pitchFamily="2" charset="-122"/>
                <a:ea typeface="华文楷体" panose="02010600040101010101" pitchFamily="2" charset="-122"/>
                <a:cs typeface="Times New Roman" panose="02020603050405020304" pitchFamily="18" charset="0"/>
              </a:rPr>
              <a:t>可以空中变阵</a:t>
            </a:r>
            <a:endParaRPr lang="en-US" altLang="zh-CN" sz="16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457200" lvl="1" indent="0">
              <a:buNone/>
            </a:pPr>
            <a:endParaRPr lang="en-US" altLang="zh-CN" sz="1600" dirty="0">
              <a:ea typeface="华文楷体" panose="02010600040101010101" pitchFamily="2" charset="-122"/>
            </a:endParaRPr>
          </a:p>
          <a:p>
            <a:pPr marL="0" indent="0">
              <a:buFont typeface="Calibri" panose="020F0502020204030204" pitchFamily="34" charset="0"/>
              <a:buNone/>
            </a:pPr>
            <a:endParaRPr lang="zh-CN" altLang="en-US" dirty="0">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753336F5-BCE8-C43B-203D-4D79C3A50016}"/>
              </a:ext>
            </a:extLst>
          </p:cNvPr>
          <p:cNvPicPr>
            <a:picLocks noChangeAspect="1"/>
          </p:cNvPicPr>
          <p:nvPr/>
        </p:nvPicPr>
        <p:blipFill>
          <a:blip r:embed="rId2">
            <a:extLst>
              <a:ext uri="{28A0092B-C50C-407E-A947-70E740481C1C}">
                <a14:useLocalDpi xmlns:a14="http://schemas.microsoft.com/office/drawing/2010/main" val="0"/>
              </a:ext>
            </a:extLst>
          </a:blip>
          <a:srcRect l="29138" r="18587"/>
          <a:stretch>
            <a:fillRect/>
          </a:stretch>
        </p:blipFill>
        <p:spPr>
          <a:xfrm>
            <a:off x="5070959" y="1752886"/>
            <a:ext cx="3115390" cy="3352227"/>
          </a:xfrm>
          <a:prstGeom prst="rect">
            <a:avLst/>
          </a:prstGeom>
        </p:spPr>
      </p:pic>
      <p:sp>
        <p:nvSpPr>
          <p:cNvPr id="10" name="文本框 9">
            <a:extLst>
              <a:ext uri="{FF2B5EF4-FFF2-40B4-BE49-F238E27FC236}">
                <a16:creationId xmlns:a16="http://schemas.microsoft.com/office/drawing/2014/main" id="{01244A17-7995-0404-7E45-CD489EEDC80D}"/>
              </a:ext>
            </a:extLst>
          </p:cNvPr>
          <p:cNvSpPr txBox="1"/>
          <p:nvPr/>
        </p:nvSpPr>
        <p:spPr>
          <a:xfrm>
            <a:off x="5131864" y="5140787"/>
            <a:ext cx="3054485" cy="338554"/>
          </a:xfrm>
          <a:prstGeom prst="rect">
            <a:avLst/>
          </a:prstGeom>
          <a:noFill/>
        </p:spPr>
        <p:txBody>
          <a:bodyPr wrap="square" rtlCol="0">
            <a:spAutoFit/>
          </a:bodyPr>
          <a:lstStyle/>
          <a:p>
            <a:pPr algn="ctr"/>
            <a:r>
              <a:rPr lang="zh-CN" altLang="en-US" sz="1600" dirty="0"/>
              <a:t>空中换电图</a:t>
            </a:r>
          </a:p>
        </p:txBody>
      </p:sp>
    </p:spTree>
    <p:extLst>
      <p:ext uri="{BB962C8B-B14F-4D97-AF65-F5344CB8AC3E}">
        <p14:creationId xmlns:p14="http://schemas.microsoft.com/office/powerpoint/2010/main" val="2119996302"/>
      </p:ext>
    </p:extLst>
  </p:cSld>
  <p:clrMapOvr>
    <a:masterClrMapping/>
  </p:clrMapOvr>
</p:sld>
</file>

<file path=ppt/theme/theme1.xml><?xml version="1.0" encoding="utf-8"?>
<a:theme xmlns:a="http://schemas.openxmlformats.org/drawingml/2006/main" name="2016-VI主题">
  <a:themeElements>
    <a:clrScheme name="VI统一色">
      <a:dk1>
        <a:srgbClr val="000000"/>
      </a:dk1>
      <a:lt1>
        <a:srgbClr val="FFFFFF"/>
      </a:lt1>
      <a:dk2>
        <a:srgbClr val="BD9F68"/>
      </a:dk2>
      <a:lt2>
        <a:srgbClr val="B5B5B6"/>
      </a:lt2>
      <a:accent1>
        <a:srgbClr val="C8161E"/>
      </a:accent1>
      <a:accent2>
        <a:srgbClr val="F08300"/>
      </a:accent2>
      <a:accent3>
        <a:srgbClr val="FDD000"/>
      </a:accent3>
      <a:accent4>
        <a:srgbClr val="338D27"/>
      </a:accent4>
      <a:accent5>
        <a:srgbClr val="0086D1"/>
      </a:accent5>
      <a:accent6>
        <a:srgbClr val="004098"/>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Template>
  <TotalTime>11739</TotalTime>
  <Words>3944</Words>
  <Application>Microsoft Office PowerPoint</Application>
  <PresentationFormat>全屏显示(4:3)</PresentationFormat>
  <Paragraphs>476</Paragraphs>
  <Slides>59</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59</vt:i4>
      </vt:variant>
    </vt:vector>
  </HeadingPairs>
  <TitlesOfParts>
    <vt:vector size="72" baseType="lpstr">
      <vt:lpstr>FandolSong-Bold-Identity-H</vt:lpstr>
      <vt:lpstr>FandolSong-Regular-Identity-H</vt:lpstr>
      <vt:lpstr>TeXGyreTermesX-Regular-Identity-H</vt:lpstr>
      <vt:lpstr>等线</vt:lpstr>
      <vt:lpstr>等线 Light</vt:lpstr>
      <vt:lpstr>华文楷体</vt:lpstr>
      <vt:lpstr>宋体</vt:lpstr>
      <vt:lpstr>微软雅黑</vt:lpstr>
      <vt:lpstr>Arial</vt:lpstr>
      <vt:lpstr>Calibri</vt:lpstr>
      <vt:lpstr>Cambria Math</vt:lpstr>
      <vt:lpstr>Wingdings</vt:lpstr>
      <vt:lpstr>2016-VI主题</vt:lpstr>
      <vt:lpstr>基于组合式无人机的阵列孔径动态合成技术研究</vt:lpstr>
      <vt:lpstr>目录 Contents</vt:lpstr>
      <vt:lpstr>研究背景与意义</vt:lpstr>
      <vt:lpstr>研究背景与意义</vt:lpstr>
      <vt:lpstr>研究背景与意义</vt:lpstr>
      <vt:lpstr>目录 Contents</vt:lpstr>
      <vt:lpstr>组合式无人机雷达平台</vt:lpstr>
      <vt:lpstr>组合式无人机飞行控制技术</vt:lpstr>
      <vt:lpstr>组合式无人机飞行控制技术</vt:lpstr>
      <vt:lpstr>其余关键技术</vt:lpstr>
      <vt:lpstr>组合式无人机雷达系统框架</vt:lpstr>
      <vt:lpstr>目录 Contents</vt:lpstr>
      <vt:lpstr>问题描述</vt:lpstr>
      <vt:lpstr>符号表示</vt:lpstr>
      <vt:lpstr>符号表示</vt:lpstr>
      <vt:lpstr>符号表示</vt:lpstr>
      <vt:lpstr>算法原理</vt:lpstr>
      <vt:lpstr>算法原理</vt:lpstr>
      <vt:lpstr>算法原理</vt:lpstr>
      <vt:lpstr>算法原理</vt:lpstr>
      <vt:lpstr>算法原理</vt:lpstr>
      <vt:lpstr>算法原理</vt:lpstr>
      <vt:lpstr>算法流程</vt:lpstr>
      <vt:lpstr>仿真实验与分析</vt:lpstr>
      <vt:lpstr>仿真实验与分析</vt:lpstr>
      <vt:lpstr>仿真实验与分析</vt:lpstr>
      <vt:lpstr>仿真实验与分析</vt:lpstr>
      <vt:lpstr>仿真实验与分析</vt:lpstr>
      <vt:lpstr>仿真实验与分析</vt:lpstr>
      <vt:lpstr>仿真实验与分析</vt:lpstr>
      <vt:lpstr>目录 Contents</vt:lpstr>
      <vt:lpstr>问题描述&amp;建模</vt:lpstr>
      <vt:lpstr>问题描述&amp;建模</vt:lpstr>
      <vt:lpstr>解决方案</vt:lpstr>
      <vt:lpstr>解决方案-时间平滑MUSIC</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仿真实验与分析</vt:lpstr>
      <vt:lpstr>目录 Contents</vt:lpstr>
      <vt:lpstr>工作总结&amp;研究展望</vt:lpstr>
      <vt:lpstr>PowerPoint 演示文稿</vt:lpstr>
      <vt:lpstr>仿真实验与分析</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Jesus Daniel</cp:lastModifiedBy>
  <cp:revision>289</cp:revision>
  <dcterms:created xsi:type="dcterms:W3CDTF">2023-12-28T09:03:08Z</dcterms:created>
  <dcterms:modified xsi:type="dcterms:W3CDTF">2026-01-06T13:01:15Z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2052-11.1.0.11664</vt:lpwstr>
  </property>
</Properties>
</file>